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1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www.csoonline.com/article/3016067/security/over-650-terabytes-of-data-up-for-grabs-due-to-publicly-exposed-mongodb-databases.html" TargetMode="Externa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point of contacts for a pen test: CISO, CTO, Director, etc.</a:t>
            </a:r>
          </a:p>
          <a:p>
            <a:pPr/>
            <a:r>
              <a:t>I know web developers and they don’t get much more than bread crumbs</a:t>
            </a:r>
          </a:p>
          <a:p>
            <a:pPr/>
            <a:r>
              <a:t>Last year’s pen test gave them a list of problems out of context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where it gets nasty.</a:t>
            </a:r>
          </a:p>
          <a:p>
            <a:pPr/>
            <a:r>
              <a:t>Latest news regarding the 35,000+ of open MongoDB DBs with 684.8TB</a:t>
            </a:r>
          </a:p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http://www.csoonline.com/article/3016067/security/over-650-terabytes-of-data-up-for-grabs-due-to-publicly-exposed-mongodb-databases.html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Server Side JavaScript Injection against Node.js example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like playing Devil’s Advocate</a:t>
            </a:r>
          </a:p>
          <a:p>
            <a:pPr/>
            <a:r>
              <a:t>Red teaming isn’t a permanent solution</a:t>
            </a:r>
          </a:p>
          <a:p>
            <a:pPr/>
            <a:r>
              <a:t>It can be demoralizing and exhausting</a:t>
            </a:r>
          </a:p>
          <a:p>
            <a:pPr/>
            <a:r>
              <a:t>The goal is to aid in improving policies and processes, find problems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very basic flow chart for a pen test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SDLC is similar to the attacker’s methodology</a:t>
            </a:r>
          </a:p>
          <a:p>
            <a:pPr/>
            <a:r>
              <a:t>Both pen testers and QA testers are going to put the app through its paces</a:t>
            </a:r>
          </a:p>
          <a:p>
            <a:pPr/>
            <a:r>
              <a:t>The end goal is just different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Kali comes with many of the popular tools pre-installed and ready to be used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Shodan is a search engine for the INTERNET OF THINGS</a:t>
            </a:r>
          </a:p>
          <a:p>
            <a:pPr/>
            <a:r>
              <a:t>What that really means is it’s designed to show you services, not webpages.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search for domains, like amazon.com.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where Shodan really signs is here, searching for products and services.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make something available externally, Shodan will find it.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1.png" descr="element_ppt_cover_nodes2.png"/>
          <p:cNvPicPr>
            <a:picLocks noChangeAspect="1"/>
          </p:cNvPicPr>
          <p:nvPr/>
        </p:nvPicPr>
        <p:blipFill>
          <a:blip r:embed="rId2">
            <a:alphaModFix amt="34000"/>
            <a:extLst/>
          </a:blip>
          <a:stretch>
            <a:fillRect/>
          </a:stretch>
        </p:blipFill>
        <p:spPr>
          <a:xfrm>
            <a:off x="3988849" y="0"/>
            <a:ext cx="51551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3988849" y="-2"/>
            <a:ext cx="2939708" cy="492249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0" name="Group 30"/>
          <p:cNvGrpSpPr/>
          <p:nvPr/>
        </p:nvGrpSpPr>
        <p:grpSpPr>
          <a:xfrm>
            <a:off x="-1" y="4753841"/>
            <a:ext cx="9144002" cy="389660"/>
            <a:chOff x="0" y="0"/>
            <a:chExt cx="9144000" cy="389658"/>
          </a:xfrm>
        </p:grpSpPr>
        <p:sp>
          <p:nvSpPr>
            <p:cNvPr id="27" name="Shape 27"/>
            <p:cNvSpPr/>
            <p:nvPr/>
          </p:nvSpPr>
          <p:spPr>
            <a:xfrm>
              <a:off x="-1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>
              <a:off x="8824382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Shape 29"/>
            <p:cNvSpPr/>
            <p:nvPr/>
          </p:nvSpPr>
          <p:spPr>
            <a:xfrm>
              <a:off x="0" y="168648"/>
              <a:ext cx="9144000" cy="221011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1" y="-3"/>
            <a:ext cx="9144002" cy="1515343"/>
            <a:chOff x="0" y="-1"/>
            <a:chExt cx="9144000" cy="1515341"/>
          </a:xfrm>
        </p:grpSpPr>
        <p:sp>
          <p:nvSpPr>
            <p:cNvPr id="31" name="Shape 31"/>
            <p:cNvSpPr/>
            <p:nvPr/>
          </p:nvSpPr>
          <p:spPr>
            <a:xfrm>
              <a:off x="-1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" name="Shape 32"/>
            <p:cNvSpPr/>
            <p:nvPr/>
          </p:nvSpPr>
          <p:spPr>
            <a:xfrm>
              <a:off x="8824382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Shape 33"/>
            <p:cNvSpPr/>
            <p:nvPr/>
          </p:nvSpPr>
          <p:spPr>
            <a:xfrm>
              <a:off x="0" y="-1"/>
              <a:ext cx="9144000" cy="114302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907389" y="-2"/>
            <a:ext cx="2236610" cy="613921"/>
            <a:chOff x="0" y="0"/>
            <a:chExt cx="2236609" cy="613919"/>
          </a:xfrm>
        </p:grpSpPr>
        <p:sp>
          <p:nvSpPr>
            <p:cNvPr id="35" name="Shape 35"/>
            <p:cNvSpPr/>
            <p:nvPr/>
          </p:nvSpPr>
          <p:spPr>
            <a:xfrm>
              <a:off x="-1" y="-1"/>
              <a:ext cx="2236611" cy="613921"/>
            </a:xfrm>
            <a:prstGeom prst="rect">
              <a:avLst/>
            </a:prstGeom>
            <a:solidFill>
              <a:srgbClr val="B4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36"/>
            <p:cNvSpPr/>
            <p:nvPr/>
          </p:nvSpPr>
          <p:spPr>
            <a:xfrm>
              <a:off x="-1" y="0"/>
              <a:ext cx="2236611" cy="114302"/>
            </a:xfrm>
            <a:prstGeom prst="rect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7" name="image2.png" descr="logo_eSentire_noTag_K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358" y="201991"/>
              <a:ext cx="1782617" cy="314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" name="Shape 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0" name="image1.png" descr="element_ppt_cover_nod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8849" y="0"/>
            <a:ext cx="5155151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" name="Group 44"/>
          <p:cNvGrpSpPr/>
          <p:nvPr/>
        </p:nvGrpSpPr>
        <p:grpSpPr>
          <a:xfrm>
            <a:off x="-1" y="4753841"/>
            <a:ext cx="9144002" cy="389660"/>
            <a:chOff x="0" y="0"/>
            <a:chExt cx="9144000" cy="389658"/>
          </a:xfrm>
        </p:grpSpPr>
        <p:sp>
          <p:nvSpPr>
            <p:cNvPr id="41" name="Shape 41"/>
            <p:cNvSpPr/>
            <p:nvPr/>
          </p:nvSpPr>
          <p:spPr>
            <a:xfrm>
              <a:off x="-1" y="-1"/>
              <a:ext cx="319619" cy="38965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8824382" y="-1"/>
              <a:ext cx="319619" cy="38965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" name="Shape 43"/>
            <p:cNvSpPr/>
            <p:nvPr/>
          </p:nvSpPr>
          <p:spPr>
            <a:xfrm>
              <a:off x="0" y="168648"/>
              <a:ext cx="9144000" cy="22101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" name="Shape 45"/>
          <p:cNvSpPr/>
          <p:nvPr/>
        </p:nvSpPr>
        <p:spPr>
          <a:xfrm>
            <a:off x="3988849" y="-2"/>
            <a:ext cx="2939708" cy="4922494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D9D9D9">
                  <a:alpha val="2000"/>
                </a:srgb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9" name="Group 49"/>
          <p:cNvGrpSpPr/>
          <p:nvPr/>
        </p:nvGrpSpPr>
        <p:grpSpPr>
          <a:xfrm>
            <a:off x="-1" y="-3"/>
            <a:ext cx="9144002" cy="1515343"/>
            <a:chOff x="0" y="-1"/>
            <a:chExt cx="9144000" cy="1515341"/>
          </a:xfrm>
        </p:grpSpPr>
        <p:sp>
          <p:nvSpPr>
            <p:cNvPr id="46" name="Shape 46"/>
            <p:cNvSpPr/>
            <p:nvPr/>
          </p:nvSpPr>
          <p:spPr>
            <a:xfrm>
              <a:off x="-1" y="-2"/>
              <a:ext cx="319619" cy="151534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" name="Shape 47"/>
            <p:cNvSpPr/>
            <p:nvPr/>
          </p:nvSpPr>
          <p:spPr>
            <a:xfrm>
              <a:off x="8824382" y="-2"/>
              <a:ext cx="319619" cy="151534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-1"/>
              <a:ext cx="9144000" cy="11430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" name="Shape 50"/>
          <p:cNvSpPr/>
          <p:nvPr/>
        </p:nvSpPr>
        <p:spPr>
          <a:xfrm>
            <a:off x="5498193" y="-2"/>
            <a:ext cx="3326189" cy="1506348"/>
          </a:xfrm>
          <a:prstGeom prst="rect">
            <a:avLst/>
          </a:prstGeom>
          <a:solidFill>
            <a:srgbClr val="B4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5498195" y="-2"/>
            <a:ext cx="3645804" cy="11430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2" name="image2.png" descr="logo_eSentire_noTag_K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3684" y="468189"/>
            <a:ext cx="2830111" cy="49943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0" y="220469"/>
            <a:ext cx="5817811" cy="225905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0"/>
                </a:srgbClr>
              </a:gs>
            </a:gsLst>
          </a:gradFill>
        </p:spPr>
        <p:txBody>
          <a:bodyPr anchor="b"/>
          <a:lstStyle>
            <a:lvl1pPr indent="230188"/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half" idx="1"/>
          </p:nvPr>
        </p:nvSpPr>
        <p:spPr>
          <a:xfrm>
            <a:off x="0" y="2479524"/>
            <a:ext cx="5817811" cy="219301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FBFBF">
                  <a:alpha val="0"/>
                </a:srgbClr>
              </a:gs>
            </a:gsLst>
          </a:gradFill>
        </p:spPr>
        <p:txBody>
          <a:bodyPr/>
          <a:lstStyle>
            <a:lvl1pPr marL="0" indent="230188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1pPr>
            <a:lvl2pPr marL="0" indent="45720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2pPr>
            <a:lvl3pPr marL="0" indent="91440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FontTx/>
              <a:buNone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1.png" descr="element_ppt_cover_nodes2.png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tretch>
            <a:fillRect/>
          </a:stretch>
        </p:blipFill>
        <p:spPr>
          <a:xfrm>
            <a:off x="3988849" y="0"/>
            <a:ext cx="51551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3988849" y="-2"/>
            <a:ext cx="2939708" cy="492249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67" name="Group 67"/>
          <p:cNvGrpSpPr/>
          <p:nvPr/>
        </p:nvGrpSpPr>
        <p:grpSpPr>
          <a:xfrm>
            <a:off x="-1" y="4753841"/>
            <a:ext cx="9144002" cy="389660"/>
            <a:chOff x="0" y="0"/>
            <a:chExt cx="9144000" cy="389658"/>
          </a:xfrm>
        </p:grpSpPr>
        <p:sp>
          <p:nvSpPr>
            <p:cNvPr id="64" name="Shape 64"/>
            <p:cNvSpPr/>
            <p:nvPr/>
          </p:nvSpPr>
          <p:spPr>
            <a:xfrm>
              <a:off x="-1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8824382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0" y="168648"/>
              <a:ext cx="9144000" cy="221011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-1" y="-3"/>
            <a:ext cx="9144002" cy="1515343"/>
            <a:chOff x="0" y="-1"/>
            <a:chExt cx="9144000" cy="1515341"/>
          </a:xfrm>
        </p:grpSpPr>
        <p:sp>
          <p:nvSpPr>
            <p:cNvPr id="68" name="Shape 68"/>
            <p:cNvSpPr/>
            <p:nvPr/>
          </p:nvSpPr>
          <p:spPr>
            <a:xfrm>
              <a:off x="-1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8824382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0" y="-1"/>
              <a:ext cx="9144000" cy="114302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6907389" y="-2"/>
            <a:ext cx="2236610" cy="613921"/>
            <a:chOff x="0" y="0"/>
            <a:chExt cx="2236609" cy="613919"/>
          </a:xfrm>
        </p:grpSpPr>
        <p:sp>
          <p:nvSpPr>
            <p:cNvPr id="72" name="Shape 72"/>
            <p:cNvSpPr/>
            <p:nvPr/>
          </p:nvSpPr>
          <p:spPr>
            <a:xfrm>
              <a:off x="-1" y="-1"/>
              <a:ext cx="2236611" cy="613921"/>
            </a:xfrm>
            <a:prstGeom prst="rect">
              <a:avLst/>
            </a:prstGeom>
            <a:solidFill>
              <a:srgbClr val="B4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-1" y="0"/>
              <a:ext cx="2236611" cy="114302"/>
            </a:xfrm>
            <a:prstGeom prst="rect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4" name="image2.png" descr="logo_eSentire_noTag_K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358" y="201991"/>
              <a:ext cx="1782617" cy="314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" name="Shape 76"/>
          <p:cNvSpPr/>
          <p:nvPr>
            <p:ph type="title"/>
          </p:nvPr>
        </p:nvSpPr>
        <p:spPr>
          <a:xfrm>
            <a:off x="333372" y="0"/>
            <a:ext cx="6574017" cy="72821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333375" y="747888"/>
            <a:ext cx="8491008" cy="43956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1.png" descr="element_ppt_cover_nod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8849" y="0"/>
            <a:ext cx="51551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3988849" y="-2"/>
            <a:ext cx="2939708" cy="492249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2000"/>
                </a:srgb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0" y="4755445"/>
            <a:ext cx="333375" cy="38805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8810625" y="4755445"/>
            <a:ext cx="333375" cy="38805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1" y="4922491"/>
            <a:ext cx="9144001" cy="221010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>
            <p:ph type="title"/>
          </p:nvPr>
        </p:nvSpPr>
        <p:spPr>
          <a:xfrm>
            <a:off x="0" y="2153350"/>
            <a:ext cx="7772400" cy="2307432"/>
          </a:xfrm>
          <a:prstGeom prst="rect">
            <a:avLst/>
          </a:prstGeom>
        </p:spPr>
        <p:txBody>
          <a:bodyPr anchor="t"/>
          <a:lstStyle>
            <a:lvl1pPr indent="230188">
              <a:defRPr b="1" cap="all"/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0" y="253113"/>
            <a:ext cx="7772400" cy="1875650"/>
          </a:xfrm>
          <a:prstGeom prst="rect">
            <a:avLst/>
          </a:prstGeom>
        </p:spPr>
        <p:txBody>
          <a:bodyPr anchor="b"/>
          <a:lstStyle>
            <a:lvl1pPr marL="0" indent="230188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/>
        </p:nvSpPr>
        <p:spPr>
          <a:xfrm>
            <a:off x="0" y="-2"/>
            <a:ext cx="333375" cy="1538991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8810625" y="-2"/>
            <a:ext cx="333375" cy="1538991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0" y="-2"/>
            <a:ext cx="9143998" cy="114303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6907389" y="-2"/>
            <a:ext cx="2236610" cy="613921"/>
          </a:xfrm>
          <a:prstGeom prst="rect">
            <a:avLst/>
          </a:prstGeom>
          <a:solidFill>
            <a:srgbClr val="B4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6907389" y="-2"/>
            <a:ext cx="2236610" cy="114303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7" name="image2.png" descr="logo_eSentire_noTag_K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748" y="201989"/>
            <a:ext cx="1782616" cy="31458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333372" y="0"/>
            <a:ext cx="6574017" cy="72821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6" name="Shape 106"/>
          <p:cNvSpPr/>
          <p:nvPr>
            <p:ph type="body" sz="half" idx="1"/>
          </p:nvPr>
        </p:nvSpPr>
        <p:spPr>
          <a:xfrm>
            <a:off x="457200" y="1200150"/>
            <a:ext cx="4038600" cy="3943351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333372" y="65765"/>
            <a:ext cx="6574017" cy="5966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457200" y="662452"/>
            <a:ext cx="4040188" cy="96870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b="1"/>
            </a:lvl1pPr>
            <a:lvl2pPr marL="0" indent="457200">
              <a:buClrTx/>
              <a:buSzTx/>
              <a:buFontTx/>
              <a:buNone/>
              <a:defRPr b="1"/>
            </a:lvl2pPr>
            <a:lvl3pPr marL="0" indent="914400">
              <a:buClrTx/>
              <a:buSzTx/>
              <a:buFontTx/>
              <a:buNone/>
              <a:defRPr b="1"/>
            </a:lvl3pPr>
            <a:lvl4pPr marL="0" indent="1371600">
              <a:buClrTx/>
              <a:buSzTx/>
              <a:buFontTx/>
              <a:buNone/>
              <a:defRPr b="1"/>
            </a:lvl4pPr>
            <a:lvl5pPr marL="0" indent="1828800">
              <a:buClrTx/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333372" y="0"/>
            <a:ext cx="6574017" cy="72821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element_ppt_cover_nodes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8849" y="0"/>
            <a:ext cx="51551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3988849" y="-2"/>
            <a:ext cx="2939708" cy="492249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" name="Group 7"/>
          <p:cNvGrpSpPr/>
          <p:nvPr/>
        </p:nvGrpSpPr>
        <p:grpSpPr>
          <a:xfrm>
            <a:off x="-1" y="4753841"/>
            <a:ext cx="9144002" cy="389660"/>
            <a:chOff x="0" y="0"/>
            <a:chExt cx="9144000" cy="389658"/>
          </a:xfrm>
        </p:grpSpPr>
        <p:sp>
          <p:nvSpPr>
            <p:cNvPr id="4" name="Shape 4"/>
            <p:cNvSpPr/>
            <p:nvPr/>
          </p:nvSpPr>
          <p:spPr>
            <a:xfrm>
              <a:off x="-1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" name="Shape 5"/>
            <p:cNvSpPr/>
            <p:nvPr/>
          </p:nvSpPr>
          <p:spPr>
            <a:xfrm>
              <a:off x="8824382" y="-1"/>
              <a:ext cx="319619" cy="38965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Shape 6"/>
            <p:cNvSpPr/>
            <p:nvPr/>
          </p:nvSpPr>
          <p:spPr>
            <a:xfrm>
              <a:off x="0" y="168648"/>
              <a:ext cx="9144000" cy="221011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" y="-3"/>
            <a:ext cx="9144002" cy="1515343"/>
            <a:chOff x="0" y="-1"/>
            <a:chExt cx="9144000" cy="1515341"/>
          </a:xfrm>
        </p:grpSpPr>
        <p:sp>
          <p:nvSpPr>
            <p:cNvPr id="8" name="Shape 8"/>
            <p:cNvSpPr/>
            <p:nvPr/>
          </p:nvSpPr>
          <p:spPr>
            <a:xfrm>
              <a:off x="-1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" name="Shape 9"/>
            <p:cNvSpPr/>
            <p:nvPr/>
          </p:nvSpPr>
          <p:spPr>
            <a:xfrm>
              <a:off x="8824382" y="-2"/>
              <a:ext cx="319619" cy="1515343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Shape 10"/>
            <p:cNvSpPr/>
            <p:nvPr/>
          </p:nvSpPr>
          <p:spPr>
            <a:xfrm>
              <a:off x="0" y="-1"/>
              <a:ext cx="9144000" cy="114302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7389" y="-2"/>
            <a:ext cx="2236610" cy="613921"/>
            <a:chOff x="0" y="0"/>
            <a:chExt cx="2236609" cy="613919"/>
          </a:xfrm>
        </p:grpSpPr>
        <p:sp>
          <p:nvSpPr>
            <p:cNvPr id="12" name="Shape 12"/>
            <p:cNvSpPr/>
            <p:nvPr/>
          </p:nvSpPr>
          <p:spPr>
            <a:xfrm>
              <a:off x="-1" y="-1"/>
              <a:ext cx="2236611" cy="613921"/>
            </a:xfrm>
            <a:prstGeom prst="rect">
              <a:avLst/>
            </a:prstGeom>
            <a:solidFill>
              <a:srgbClr val="B4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" name="Shape 13"/>
            <p:cNvSpPr/>
            <p:nvPr/>
          </p:nvSpPr>
          <p:spPr>
            <a:xfrm>
              <a:off x="-1" y="0"/>
              <a:ext cx="2236611" cy="114302"/>
            </a:xfrm>
            <a:prstGeom prst="rect">
              <a:avLst/>
            </a:prstGeom>
            <a:solidFill>
              <a:srgbClr val="26262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4" name="image2.png" descr="logo_eSentire_noTag_KO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358" y="201991"/>
              <a:ext cx="1782617" cy="314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Shape 16"/>
          <p:cNvSpPr/>
          <p:nvPr>
            <p:ph type="sldNum" sz="quarter" idx="2"/>
          </p:nvPr>
        </p:nvSpPr>
        <p:spPr>
          <a:xfrm>
            <a:off x="7909277" y="4923774"/>
            <a:ext cx="964849" cy="2184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9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B4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»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»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»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3pPr>
      <a:lvl4pPr marL="17145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»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4pPr>
      <a:lvl5pPr marL="21717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»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5pPr>
      <a:lvl6pPr marL="25603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•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6pPr>
      <a:lvl7pPr marL="30175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•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7pPr>
      <a:lvl8pPr marL="34747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•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8pPr>
      <a:lvl9pPr marL="3931920" marR="0" indent="-27432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B40000"/>
        </a:buClr>
        <a:buSzPct val="100000"/>
        <a:buFont typeface="Lucida Grande"/>
        <a:buChar char="•"/>
        <a:tabLst/>
        <a:defRPr b="0" baseline="0" cap="none" i="0" spc="0" strike="noStrike" sz="2400" u="none">
          <a:ln>
            <a:noFill/>
          </a:ln>
          <a:solidFill>
            <a:srgbClr val="40404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www.shodan.io/host/213.168.188.38" TargetMode="External"/><Relationship Id="rId5" Type="http://schemas.openxmlformats.org/officeDocument/2006/relationships/image" Target="../media/image1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hyperlink" Target="https://www.shodan.io/host/104.131.18.0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xploit-db.com/google-hacking-database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Expect From a Penetration Test</a:t>
            </a:r>
          </a:p>
        </p:txBody>
      </p:sp>
      <p:sp>
        <p:nvSpPr>
          <p:cNvPr id="141" name="Shape 141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CodeMash 2016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Introducing Shodan.io</a:t>
            </a:r>
          </a:p>
        </p:txBody>
      </p:sp>
      <p:pic>
        <p:nvPicPr>
          <p:cNvPr id="234" name="Screen Shot 2015-12-29 at 4.51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268" y="1149858"/>
            <a:ext cx="6201464" cy="146535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>
            <p:ph type="body" sz="half" idx="1"/>
          </p:nvPr>
        </p:nvSpPr>
        <p:spPr>
          <a:xfrm>
            <a:off x="431163" y="2698406"/>
            <a:ext cx="8423303" cy="1972247"/>
          </a:xfrm>
          <a:prstGeom prst="rect">
            <a:avLst/>
          </a:prstGeom>
        </p:spPr>
        <p:txBody>
          <a:bodyPr/>
          <a:lstStyle/>
          <a:p>
            <a:pPr/>
            <a:r>
              <a:t>A search engine for the </a:t>
            </a:r>
            <a:r>
              <a:rPr i="1"/>
              <a:t>Internet of Things.</a:t>
            </a:r>
            <a:endParaRPr i="1"/>
          </a:p>
          <a:p>
            <a:pPr lvl="1"/>
            <a:r>
              <a:t>Reveals services rather than webpages.</a:t>
            </a:r>
          </a:p>
          <a:p>
            <a:pPr/>
            <a:r>
              <a:t>Free, with a subscription option…</a:t>
            </a:r>
          </a:p>
          <a:p>
            <a:pPr lvl="1"/>
            <a:r>
              <a:t>…which was just $5 on Black Friday.</a:t>
            </a:r>
          </a:p>
        </p:txBody>
      </p:sp>
      <p:sp>
        <p:nvSpPr>
          <p:cNvPr id="236" name="Shape 236"/>
          <p:cNvSpPr/>
          <p:nvPr/>
        </p:nvSpPr>
        <p:spPr>
          <a:xfrm rot="20882062">
            <a:off x="579145" y="1209593"/>
            <a:ext cx="4039360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B41700"/>
            </a:solidFill>
            <a:bevel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But this Shodan is pretty cool anyway.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Shodan Delivers Domains</a:t>
            </a:r>
          </a:p>
        </p:txBody>
      </p:sp>
      <p:pic>
        <p:nvPicPr>
          <p:cNvPr id="242" name="Screen Shot 2015-12-06 at 7.16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411" y="1326347"/>
            <a:ext cx="7913178" cy="2829366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43" name="Shape 2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Shodan Delivers Webcams</a:t>
            </a:r>
          </a:p>
        </p:txBody>
      </p:sp>
      <p:pic>
        <p:nvPicPr>
          <p:cNvPr id="248" name="Screen Shot 2015-12-06 at 7.10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5779" y="786220"/>
            <a:ext cx="4552442" cy="3909620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49" name="Shape 2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Yep, Those Are Webcams</a:t>
            </a:r>
          </a:p>
        </p:txBody>
      </p:sp>
      <p:pic>
        <p:nvPicPr>
          <p:cNvPr id="2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773" y="853333"/>
            <a:ext cx="4827469" cy="271545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3296221" y="4321323"/>
            <a:ext cx="268475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CD0000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https://www.shodan.io/host/213.168.188.38</a:t>
            </a:r>
          </a:p>
        </p:txBody>
      </p:sp>
      <p:pic>
        <p:nvPicPr>
          <p:cNvPr id="25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04097" y="1307573"/>
            <a:ext cx="3667660" cy="292254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Hat Shodan</a:t>
            </a:r>
          </a:p>
        </p:txBody>
      </p:sp>
      <p:pic>
        <p:nvPicPr>
          <p:cNvPr id="262" name="A7C0A1E8-1BB3-43E2-BB9A-B6D056B15775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523" y="1603943"/>
            <a:ext cx="7986954" cy="1935614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63" name="Shape 2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Black Hat Shodan</a:t>
            </a:r>
          </a:p>
        </p:txBody>
      </p:sp>
      <p:pic>
        <p:nvPicPr>
          <p:cNvPr id="266" name="MONGOD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589" y="854275"/>
            <a:ext cx="7292822" cy="3434950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3296221" y="4321323"/>
            <a:ext cx="2551558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CD0000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https://www.shodan.io/host/104.131.18.0</a:t>
            </a:r>
          </a:p>
        </p:txBody>
      </p:sp>
      <p:sp>
        <p:nvSpPr>
          <p:cNvPr id="268" name="Shape 268"/>
          <p:cNvSpPr/>
          <p:nvPr/>
        </p:nvSpPr>
        <p:spPr>
          <a:xfrm>
            <a:off x="208825" y="3458812"/>
            <a:ext cx="3076003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B417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One of the ~35,000 MongoDB</a:t>
            </a:r>
          </a:p>
        </p:txBody>
      </p:sp>
      <p:sp>
        <p:nvSpPr>
          <p:cNvPr id="269" name="Shape 269"/>
          <p:cNvSpPr/>
          <p:nvPr/>
        </p:nvSpPr>
        <p:spPr>
          <a:xfrm flipV="1">
            <a:off x="1639923" y="2796202"/>
            <a:ext cx="1895840" cy="580987"/>
          </a:xfrm>
          <a:prstGeom prst="line">
            <a:avLst/>
          </a:prstGeom>
          <a:ln w="25400">
            <a:solidFill>
              <a:srgbClr val="B41700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Introducing Google Hacking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https://www.exploit-db.com/google-hacking-database/</a:t>
            </a:r>
          </a:p>
          <a:p>
            <a:pPr/>
            <a:r>
              <a:t>Google does the hard work, finding and indexing everything publicly available</a:t>
            </a:r>
          </a:p>
          <a:p>
            <a:pPr/>
            <a:r>
              <a:t>Google’s search keywords make it easy to filter results to find:</a:t>
            </a:r>
          </a:p>
          <a:p>
            <a:pPr lvl="1"/>
            <a:r>
              <a:t>Files and their contents with </a:t>
            </a:r>
            <a:r>
              <a:rPr i="1"/>
              <a:t>intext </a:t>
            </a:r>
            <a:r>
              <a:t>and </a:t>
            </a:r>
            <a:r>
              <a:rPr i="1"/>
              <a:t>filetype</a:t>
            </a:r>
            <a:r>
              <a:t>.</a:t>
            </a:r>
          </a:p>
          <a:p>
            <a:pPr lvl="1"/>
            <a:r>
              <a:t>Webcams, routers, and other webpages that can be found by the URL contents with </a:t>
            </a:r>
            <a:r>
              <a:rPr i="1"/>
              <a:t>inurl</a:t>
            </a:r>
            <a:r>
              <a:t>.</a:t>
            </a:r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Googling for Passwords, For Real</a:t>
            </a:r>
          </a:p>
        </p:txBody>
      </p:sp>
      <p:pic>
        <p:nvPicPr>
          <p:cNvPr id="279" name="Passwor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58" y="1163484"/>
            <a:ext cx="8018684" cy="259552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80" name="Shape 2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Don’t Always Need an API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learn a lot from an organization without turning to anything like Shodan.</a:t>
            </a:r>
          </a:p>
          <a:p>
            <a:pPr lvl="1">
              <a:defRPr i="1"/>
            </a:pPr>
            <a:r>
              <a:t>whois</a:t>
            </a:r>
          </a:p>
          <a:p>
            <a:pPr lvl="1">
              <a:defRPr i="1"/>
            </a:pPr>
            <a:r>
              <a:t>theharvester</a:t>
            </a:r>
          </a:p>
          <a:p>
            <a:pPr lvl="1"/>
            <a:r>
              <a:t>Have I Been Pwned</a:t>
            </a:r>
          </a:p>
        </p:txBody>
      </p:sp>
      <p:pic>
        <p:nvPicPr>
          <p:cNvPr id="284" name="Screen Shot 2016-01-03 at 9.2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4933" y="2112203"/>
            <a:ext cx="4702982" cy="2044775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body" idx="1"/>
          </p:nvPr>
        </p:nvSpPr>
        <p:spPr>
          <a:xfrm>
            <a:off x="333375" y="747888"/>
            <a:ext cx="8491008" cy="3871983"/>
          </a:xfrm>
          <a:prstGeom prst="rect">
            <a:avLst/>
          </a:prstGeom>
        </p:spPr>
        <p:txBody>
          <a:bodyPr/>
          <a:lstStyle/>
          <a:p>
            <a:pPr/>
            <a:r>
              <a:t>Once you find something of interest, the next step is to take action with active investigation techniques and tools.</a:t>
            </a:r>
          </a:p>
        </p:txBody>
      </p:sp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Moving on to Active Scanning</a:t>
            </a:r>
          </a:p>
        </p:txBody>
      </p:sp>
      <p:pic>
        <p:nvPicPr>
          <p:cNvPr id="289" name="wpsc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82" y="1558857"/>
            <a:ext cx="4221762" cy="2657495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290" name="192.168.13.252 sqlmap resul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0153" y="3646510"/>
            <a:ext cx="6369137" cy="967012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91" name="Shape 2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Chris Maddalena, OSCP</a:t>
            </a:r>
          </a:p>
          <a:p>
            <a:pPr lvl="1"/>
            <a:r>
              <a:t>@cmaddalena -    IRC,    GitHub,    Twitter</a:t>
            </a:r>
          </a:p>
          <a:p>
            <a:pPr lvl="1"/>
            <a:r>
              <a:t>Information Security Consultant</a:t>
            </a:r>
          </a:p>
          <a:p>
            <a:pPr lvl="2" marL="1257300" indent="-342900"/>
            <a:r>
              <a:t>Penetration testing</a:t>
            </a:r>
          </a:p>
          <a:p>
            <a:pPr lvl="2" marL="1257300" indent="-342900"/>
            <a:r>
              <a:t>Phishing</a:t>
            </a:r>
          </a:p>
          <a:p>
            <a:pPr lvl="2" marL="1257300" indent="-342900"/>
            <a:r>
              <a:t>Security training</a:t>
            </a:r>
          </a:p>
          <a:p>
            <a:pPr lvl="1"/>
            <a:r>
              <a:t>Co-host of the PVCSec podcast</a:t>
            </a:r>
          </a:p>
          <a:p>
            <a:pPr lvl="1"/>
            <a:r>
              <a:t>#misec!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pic>
        <p:nvPicPr>
          <p:cNvPr id="146" name="Twitter.jpg"/>
          <p:cNvPicPr>
            <a:picLocks noChangeAspect="1"/>
          </p:cNvPicPr>
          <p:nvPr/>
        </p:nvPicPr>
        <p:blipFill>
          <a:blip r:embed="rId2">
            <a:extLst/>
          </a:blip>
          <a:srcRect l="1997" t="620" r="2259" b="412"/>
          <a:stretch>
            <a:fillRect/>
          </a:stretch>
        </p:blipFill>
        <p:spPr>
          <a:xfrm>
            <a:off x="5703507" y="1323003"/>
            <a:ext cx="216298" cy="181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783" y="0"/>
                </a:moveTo>
                <a:cubicBezTo>
                  <a:pt x="13818" y="162"/>
                  <a:pt x="13386" y="509"/>
                  <a:pt x="12603" y="1273"/>
                </a:cubicBezTo>
                <a:cubicBezTo>
                  <a:pt x="11584" y="2268"/>
                  <a:pt x="11061" y="3298"/>
                  <a:pt x="10859" y="4716"/>
                </a:cubicBezTo>
                <a:cubicBezTo>
                  <a:pt x="10584" y="6652"/>
                  <a:pt x="10509" y="6723"/>
                  <a:pt x="9076" y="6555"/>
                </a:cubicBezTo>
                <a:cubicBezTo>
                  <a:pt x="7188" y="6335"/>
                  <a:pt x="3966" y="4429"/>
                  <a:pt x="2616" y="2735"/>
                </a:cubicBezTo>
                <a:cubicBezTo>
                  <a:pt x="2044" y="2018"/>
                  <a:pt x="1433" y="1550"/>
                  <a:pt x="1229" y="1698"/>
                </a:cubicBezTo>
                <a:cubicBezTo>
                  <a:pt x="776" y="2025"/>
                  <a:pt x="804" y="4835"/>
                  <a:pt x="1268" y="6225"/>
                </a:cubicBezTo>
                <a:cubicBezTo>
                  <a:pt x="1456" y="6788"/>
                  <a:pt x="1395" y="7605"/>
                  <a:pt x="1149" y="8065"/>
                </a:cubicBezTo>
                <a:cubicBezTo>
                  <a:pt x="823" y="8676"/>
                  <a:pt x="944" y="9339"/>
                  <a:pt x="1585" y="10611"/>
                </a:cubicBezTo>
                <a:cubicBezTo>
                  <a:pt x="2064" y="11560"/>
                  <a:pt x="2573" y="12970"/>
                  <a:pt x="2735" y="13724"/>
                </a:cubicBezTo>
                <a:cubicBezTo>
                  <a:pt x="2906" y="14522"/>
                  <a:pt x="3566" y="15390"/>
                  <a:pt x="4320" y="15846"/>
                </a:cubicBezTo>
                <a:cubicBezTo>
                  <a:pt x="5032" y="16277"/>
                  <a:pt x="5628" y="16881"/>
                  <a:pt x="5628" y="17167"/>
                </a:cubicBezTo>
                <a:cubicBezTo>
                  <a:pt x="5628" y="17938"/>
                  <a:pt x="2828" y="19148"/>
                  <a:pt x="1070" y="19148"/>
                </a:cubicBezTo>
                <a:cubicBezTo>
                  <a:pt x="561" y="19148"/>
                  <a:pt x="230" y="19154"/>
                  <a:pt x="0" y="19242"/>
                </a:cubicBezTo>
                <a:lnTo>
                  <a:pt x="1625" y="19949"/>
                </a:lnTo>
                <a:cubicBezTo>
                  <a:pt x="2758" y="20437"/>
                  <a:pt x="3856" y="21037"/>
                  <a:pt x="4082" y="21270"/>
                </a:cubicBezTo>
                <a:cubicBezTo>
                  <a:pt x="4203" y="21394"/>
                  <a:pt x="5444" y="21522"/>
                  <a:pt x="7292" y="21600"/>
                </a:cubicBezTo>
                <a:cubicBezTo>
                  <a:pt x="8382" y="21519"/>
                  <a:pt x="9208" y="21401"/>
                  <a:pt x="9433" y="21270"/>
                </a:cubicBezTo>
                <a:cubicBezTo>
                  <a:pt x="9847" y="21027"/>
                  <a:pt x="11046" y="20369"/>
                  <a:pt x="12128" y="19808"/>
                </a:cubicBezTo>
                <a:cubicBezTo>
                  <a:pt x="13209" y="19246"/>
                  <a:pt x="14741" y="18147"/>
                  <a:pt x="15497" y="17403"/>
                </a:cubicBezTo>
                <a:cubicBezTo>
                  <a:pt x="17266" y="15661"/>
                  <a:pt x="19005" y="11425"/>
                  <a:pt x="19341" y="8112"/>
                </a:cubicBezTo>
                <a:cubicBezTo>
                  <a:pt x="19539" y="6152"/>
                  <a:pt x="19910" y="5153"/>
                  <a:pt x="20847" y="4103"/>
                </a:cubicBezTo>
                <a:cubicBezTo>
                  <a:pt x="21142" y="3772"/>
                  <a:pt x="21405" y="3421"/>
                  <a:pt x="21600" y="3066"/>
                </a:cubicBezTo>
                <a:cubicBezTo>
                  <a:pt x="21545" y="3057"/>
                  <a:pt x="21470" y="3082"/>
                  <a:pt x="21402" y="3113"/>
                </a:cubicBezTo>
                <a:cubicBezTo>
                  <a:pt x="20259" y="3626"/>
                  <a:pt x="19839" y="2886"/>
                  <a:pt x="20649" y="1839"/>
                </a:cubicBezTo>
                <a:cubicBezTo>
                  <a:pt x="21506" y="732"/>
                  <a:pt x="21288" y="657"/>
                  <a:pt x="19777" y="1462"/>
                </a:cubicBezTo>
                <a:cubicBezTo>
                  <a:pt x="18885" y="1937"/>
                  <a:pt x="18477" y="1842"/>
                  <a:pt x="17399" y="943"/>
                </a:cubicBezTo>
                <a:cubicBezTo>
                  <a:pt x="16753" y="406"/>
                  <a:pt x="16261" y="136"/>
                  <a:pt x="1478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7" name="github.png"/>
          <p:cNvPicPr>
            <a:picLocks noChangeAspect="1"/>
          </p:cNvPicPr>
          <p:nvPr/>
        </p:nvPicPr>
        <p:blipFill>
          <a:blip r:embed="rId3">
            <a:extLst/>
          </a:blip>
          <a:srcRect l="12467" t="13626" r="12839" b="14137"/>
          <a:stretch>
            <a:fillRect/>
          </a:stretch>
        </p:blipFill>
        <p:spPr>
          <a:xfrm>
            <a:off x="4253014" y="1309206"/>
            <a:ext cx="216486" cy="209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232" fill="norm" stroke="1" extrusionOk="0">
                <a:moveTo>
                  <a:pt x="11796" y="61"/>
                </a:moveTo>
                <a:cubicBezTo>
                  <a:pt x="8559" y="-290"/>
                  <a:pt x="5305" y="872"/>
                  <a:pt x="2979" y="3362"/>
                </a:cubicBezTo>
                <a:cubicBezTo>
                  <a:pt x="1419" y="5031"/>
                  <a:pt x="457" y="6951"/>
                  <a:pt x="131" y="9158"/>
                </a:cubicBezTo>
                <a:cubicBezTo>
                  <a:pt x="-258" y="11782"/>
                  <a:pt x="224" y="14262"/>
                  <a:pt x="1535" y="16563"/>
                </a:cubicBezTo>
                <a:cubicBezTo>
                  <a:pt x="1903" y="17209"/>
                  <a:pt x="2289" y="17704"/>
                  <a:pt x="3096" y="18536"/>
                </a:cubicBezTo>
                <a:cubicBezTo>
                  <a:pt x="4243" y="19719"/>
                  <a:pt x="5043" y="20276"/>
                  <a:pt x="6451" y="20910"/>
                </a:cubicBezTo>
                <a:cubicBezTo>
                  <a:pt x="7224" y="21259"/>
                  <a:pt x="7663" y="21310"/>
                  <a:pt x="7855" y="21111"/>
                </a:cubicBezTo>
                <a:cubicBezTo>
                  <a:pt x="7930" y="21035"/>
                  <a:pt x="7972" y="20604"/>
                  <a:pt x="7972" y="19864"/>
                </a:cubicBezTo>
                <a:lnTo>
                  <a:pt x="7972" y="18777"/>
                </a:lnTo>
                <a:lnTo>
                  <a:pt x="6919" y="18777"/>
                </a:lnTo>
                <a:cubicBezTo>
                  <a:pt x="6017" y="18777"/>
                  <a:pt x="5796" y="18714"/>
                  <a:pt x="5475" y="18536"/>
                </a:cubicBezTo>
                <a:cubicBezTo>
                  <a:pt x="4949" y="18242"/>
                  <a:pt x="4602" y="17830"/>
                  <a:pt x="4188" y="17006"/>
                </a:cubicBezTo>
                <a:cubicBezTo>
                  <a:pt x="3912" y="16457"/>
                  <a:pt x="3720" y="16177"/>
                  <a:pt x="3330" y="15879"/>
                </a:cubicBezTo>
                <a:cubicBezTo>
                  <a:pt x="2740" y="15430"/>
                  <a:pt x="2698" y="15199"/>
                  <a:pt x="3213" y="15155"/>
                </a:cubicBezTo>
                <a:cubicBezTo>
                  <a:pt x="3396" y="15139"/>
                  <a:pt x="3646" y="15175"/>
                  <a:pt x="3798" y="15235"/>
                </a:cubicBezTo>
                <a:cubicBezTo>
                  <a:pt x="4049" y="15334"/>
                  <a:pt x="4063" y="15364"/>
                  <a:pt x="3915" y="15477"/>
                </a:cubicBezTo>
                <a:cubicBezTo>
                  <a:pt x="3826" y="15544"/>
                  <a:pt x="3803" y="15603"/>
                  <a:pt x="3837" y="15638"/>
                </a:cubicBezTo>
                <a:cubicBezTo>
                  <a:pt x="3871" y="15672"/>
                  <a:pt x="3947" y="15636"/>
                  <a:pt x="4032" y="15557"/>
                </a:cubicBezTo>
                <a:cubicBezTo>
                  <a:pt x="4170" y="15428"/>
                  <a:pt x="4246" y="15487"/>
                  <a:pt x="4578" y="15839"/>
                </a:cubicBezTo>
                <a:cubicBezTo>
                  <a:pt x="4918" y="16200"/>
                  <a:pt x="4924" y="16207"/>
                  <a:pt x="4773" y="16322"/>
                </a:cubicBezTo>
                <a:cubicBezTo>
                  <a:pt x="4683" y="16391"/>
                  <a:pt x="4617" y="16506"/>
                  <a:pt x="4617" y="16563"/>
                </a:cubicBezTo>
                <a:cubicBezTo>
                  <a:pt x="4617" y="16753"/>
                  <a:pt x="4814" y="16807"/>
                  <a:pt x="4929" y="16644"/>
                </a:cubicBezTo>
                <a:cubicBezTo>
                  <a:pt x="5032" y="16499"/>
                  <a:pt x="5034" y="16497"/>
                  <a:pt x="5241" y="16724"/>
                </a:cubicBezTo>
                <a:lnTo>
                  <a:pt x="5475" y="16966"/>
                </a:lnTo>
                <a:lnTo>
                  <a:pt x="5280" y="17046"/>
                </a:lnTo>
                <a:cubicBezTo>
                  <a:pt x="5040" y="17111"/>
                  <a:pt x="4993" y="17245"/>
                  <a:pt x="5202" y="17328"/>
                </a:cubicBezTo>
                <a:cubicBezTo>
                  <a:pt x="5285" y="17361"/>
                  <a:pt x="5408" y="17303"/>
                  <a:pt x="5475" y="17207"/>
                </a:cubicBezTo>
                <a:cubicBezTo>
                  <a:pt x="5587" y="17050"/>
                  <a:pt x="5632" y="17062"/>
                  <a:pt x="5905" y="17207"/>
                </a:cubicBezTo>
                <a:cubicBezTo>
                  <a:pt x="6066" y="17293"/>
                  <a:pt x="6244" y="17368"/>
                  <a:pt x="6295" y="17368"/>
                </a:cubicBezTo>
                <a:cubicBezTo>
                  <a:pt x="6345" y="17368"/>
                  <a:pt x="6469" y="17395"/>
                  <a:pt x="6607" y="17449"/>
                </a:cubicBezTo>
                <a:cubicBezTo>
                  <a:pt x="6807" y="17527"/>
                  <a:pt x="6850" y="17583"/>
                  <a:pt x="6763" y="17690"/>
                </a:cubicBezTo>
                <a:cubicBezTo>
                  <a:pt x="6630" y="17855"/>
                  <a:pt x="6775" y="17980"/>
                  <a:pt x="6997" y="17892"/>
                </a:cubicBezTo>
                <a:cubicBezTo>
                  <a:pt x="7114" y="17845"/>
                  <a:pt x="7127" y="17804"/>
                  <a:pt x="7036" y="17690"/>
                </a:cubicBezTo>
                <a:cubicBezTo>
                  <a:pt x="6915" y="17540"/>
                  <a:pt x="7040" y="17479"/>
                  <a:pt x="7660" y="17288"/>
                </a:cubicBezTo>
                <a:cubicBezTo>
                  <a:pt x="7811" y="17241"/>
                  <a:pt x="7939" y="17163"/>
                  <a:pt x="7972" y="17087"/>
                </a:cubicBezTo>
                <a:cubicBezTo>
                  <a:pt x="8005" y="17010"/>
                  <a:pt x="8165" y="16647"/>
                  <a:pt x="8323" y="16322"/>
                </a:cubicBezTo>
                <a:lnTo>
                  <a:pt x="8597" y="15758"/>
                </a:lnTo>
                <a:lnTo>
                  <a:pt x="7816" y="15597"/>
                </a:lnTo>
                <a:cubicBezTo>
                  <a:pt x="6712" y="15374"/>
                  <a:pt x="5914" y="14971"/>
                  <a:pt x="5241" y="14309"/>
                </a:cubicBezTo>
                <a:cubicBezTo>
                  <a:pt x="4235" y="13319"/>
                  <a:pt x="3808" y="11965"/>
                  <a:pt x="3876" y="10164"/>
                </a:cubicBezTo>
                <a:cubicBezTo>
                  <a:pt x="3916" y="9112"/>
                  <a:pt x="4131" y="8419"/>
                  <a:pt x="4656" y="7709"/>
                </a:cubicBezTo>
                <a:cubicBezTo>
                  <a:pt x="4881" y="7404"/>
                  <a:pt x="4881" y="7385"/>
                  <a:pt x="4773" y="6783"/>
                </a:cubicBezTo>
                <a:cubicBezTo>
                  <a:pt x="4658" y="6139"/>
                  <a:pt x="4740" y="5258"/>
                  <a:pt x="4968" y="4650"/>
                </a:cubicBezTo>
                <a:cubicBezTo>
                  <a:pt x="5068" y="4384"/>
                  <a:pt x="5088" y="4383"/>
                  <a:pt x="5514" y="4449"/>
                </a:cubicBezTo>
                <a:cubicBezTo>
                  <a:pt x="6056" y="4532"/>
                  <a:pt x="6891" y="4864"/>
                  <a:pt x="7504" y="5254"/>
                </a:cubicBezTo>
                <a:lnTo>
                  <a:pt x="7972" y="5576"/>
                </a:lnTo>
                <a:lnTo>
                  <a:pt x="8714" y="5415"/>
                </a:lnTo>
                <a:cubicBezTo>
                  <a:pt x="9693" y="5212"/>
                  <a:pt x="11748" y="5212"/>
                  <a:pt x="12654" y="5415"/>
                </a:cubicBezTo>
                <a:lnTo>
                  <a:pt x="13317" y="5576"/>
                </a:lnTo>
                <a:lnTo>
                  <a:pt x="14097" y="5133"/>
                </a:lnTo>
                <a:cubicBezTo>
                  <a:pt x="14867" y="4703"/>
                  <a:pt x="15926" y="4354"/>
                  <a:pt x="16165" y="4449"/>
                </a:cubicBezTo>
                <a:cubicBezTo>
                  <a:pt x="16495" y="4579"/>
                  <a:pt x="16748" y="6420"/>
                  <a:pt x="16516" y="7105"/>
                </a:cubicBezTo>
                <a:cubicBezTo>
                  <a:pt x="16426" y="7371"/>
                  <a:pt x="16417" y="7432"/>
                  <a:pt x="16711" y="7829"/>
                </a:cubicBezTo>
                <a:cubicBezTo>
                  <a:pt x="17282" y="8601"/>
                  <a:pt x="17494" y="9228"/>
                  <a:pt x="17491" y="10446"/>
                </a:cubicBezTo>
                <a:cubicBezTo>
                  <a:pt x="17485" y="13348"/>
                  <a:pt x="16137" y="15065"/>
                  <a:pt x="13473" y="15597"/>
                </a:cubicBezTo>
                <a:cubicBezTo>
                  <a:pt x="12729" y="15746"/>
                  <a:pt x="12686" y="15778"/>
                  <a:pt x="12810" y="15919"/>
                </a:cubicBezTo>
                <a:cubicBezTo>
                  <a:pt x="12885" y="16005"/>
                  <a:pt x="13017" y="16245"/>
                  <a:pt x="13122" y="16483"/>
                </a:cubicBezTo>
                <a:cubicBezTo>
                  <a:pt x="13294" y="16873"/>
                  <a:pt x="13315" y="17137"/>
                  <a:pt x="13317" y="18938"/>
                </a:cubicBezTo>
                <a:cubicBezTo>
                  <a:pt x="13319" y="21131"/>
                  <a:pt x="13334" y="21232"/>
                  <a:pt x="13863" y="21232"/>
                </a:cubicBezTo>
                <a:cubicBezTo>
                  <a:pt x="14487" y="21232"/>
                  <a:pt x="16283" y="20259"/>
                  <a:pt x="17452" y="19300"/>
                </a:cubicBezTo>
                <a:cubicBezTo>
                  <a:pt x="19348" y="17746"/>
                  <a:pt x="20823" y="15202"/>
                  <a:pt x="21198" y="12740"/>
                </a:cubicBezTo>
                <a:cubicBezTo>
                  <a:pt x="21342" y="11791"/>
                  <a:pt x="21287" y="9663"/>
                  <a:pt x="21120" y="8755"/>
                </a:cubicBezTo>
                <a:cubicBezTo>
                  <a:pt x="20491" y="5334"/>
                  <a:pt x="18143" y="2307"/>
                  <a:pt x="14995" y="907"/>
                </a:cubicBezTo>
                <a:cubicBezTo>
                  <a:pt x="13957" y="445"/>
                  <a:pt x="12874" y="179"/>
                  <a:pt x="11796" y="61"/>
                </a:cubicBezTo>
                <a:close/>
                <a:moveTo>
                  <a:pt x="4344" y="15879"/>
                </a:moveTo>
                <a:cubicBezTo>
                  <a:pt x="4269" y="15909"/>
                  <a:pt x="4227" y="15952"/>
                  <a:pt x="4227" y="16000"/>
                </a:cubicBezTo>
                <a:cubicBezTo>
                  <a:pt x="4227" y="16139"/>
                  <a:pt x="4404" y="16113"/>
                  <a:pt x="4461" y="15960"/>
                </a:cubicBezTo>
                <a:cubicBezTo>
                  <a:pt x="4496" y="15866"/>
                  <a:pt x="4435" y="15843"/>
                  <a:pt x="4344" y="15879"/>
                </a:cubicBezTo>
                <a:close/>
                <a:moveTo>
                  <a:pt x="6022" y="17570"/>
                </a:moveTo>
                <a:cubicBezTo>
                  <a:pt x="5814" y="17570"/>
                  <a:pt x="5760" y="17694"/>
                  <a:pt x="5944" y="17771"/>
                </a:cubicBezTo>
                <a:cubicBezTo>
                  <a:pt x="6148" y="17856"/>
                  <a:pt x="6178" y="17839"/>
                  <a:pt x="6178" y="17690"/>
                </a:cubicBezTo>
                <a:cubicBezTo>
                  <a:pt x="6178" y="17610"/>
                  <a:pt x="6126" y="17570"/>
                  <a:pt x="6022" y="17570"/>
                </a:cubicBezTo>
                <a:close/>
                <a:moveTo>
                  <a:pt x="7894" y="17690"/>
                </a:moveTo>
                <a:cubicBezTo>
                  <a:pt x="7894" y="17513"/>
                  <a:pt x="7602" y="17548"/>
                  <a:pt x="7543" y="17731"/>
                </a:cubicBezTo>
                <a:cubicBezTo>
                  <a:pt x="7520" y="17801"/>
                  <a:pt x="7585" y="17851"/>
                  <a:pt x="7699" y="17851"/>
                </a:cubicBezTo>
                <a:cubicBezTo>
                  <a:pt x="7814" y="17851"/>
                  <a:pt x="7894" y="17780"/>
                  <a:pt x="7894" y="1769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8" name="ir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8453" y="1305689"/>
            <a:ext cx="216397" cy="21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0" t="0" r="3" b="6"/>
          <a:stretch>
            <a:fillRect/>
          </a:stretch>
        </p:blipFill>
        <p:spPr>
          <a:xfrm rot="574744">
            <a:off x="5555956" y="2531502"/>
            <a:ext cx="3108723" cy="1817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071"/>
                </a:lnTo>
                <a:lnTo>
                  <a:pt x="0" y="10802"/>
                </a:lnTo>
                <a:lnTo>
                  <a:pt x="0" y="20138"/>
                </a:lnTo>
                <a:lnTo>
                  <a:pt x="132" y="20543"/>
                </a:lnTo>
                <a:cubicBezTo>
                  <a:pt x="287" y="21019"/>
                  <a:pt x="374" y="21161"/>
                  <a:pt x="656" y="21402"/>
                </a:cubicBezTo>
                <a:cubicBezTo>
                  <a:pt x="864" y="21579"/>
                  <a:pt x="988" y="21581"/>
                  <a:pt x="11234" y="21591"/>
                </a:cubicBezTo>
                <a:lnTo>
                  <a:pt x="20687" y="21600"/>
                </a:lnTo>
                <a:lnTo>
                  <a:pt x="20946" y="21388"/>
                </a:lnTo>
                <a:cubicBezTo>
                  <a:pt x="21229" y="21154"/>
                  <a:pt x="21314" y="21017"/>
                  <a:pt x="21487" y="20496"/>
                </a:cubicBezTo>
                <a:lnTo>
                  <a:pt x="21600" y="20157"/>
                </a:lnTo>
                <a:lnTo>
                  <a:pt x="21589" y="11048"/>
                </a:lnTo>
                <a:lnTo>
                  <a:pt x="21575" y="1387"/>
                </a:lnTo>
                <a:lnTo>
                  <a:pt x="21470" y="1061"/>
                </a:lnTo>
                <a:cubicBezTo>
                  <a:pt x="21324" y="612"/>
                  <a:pt x="21245" y="477"/>
                  <a:pt x="20955" y="193"/>
                </a:cubicBezTo>
                <a:lnTo>
                  <a:pt x="20817" y="61"/>
                </a:lnTo>
                <a:cubicBezTo>
                  <a:pt x="20115" y="2"/>
                  <a:pt x="17907" y="0"/>
                  <a:pt x="10801" y="0"/>
                </a:cubicBezTo>
                <a:lnTo>
                  <a:pt x="1037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94" name="Shape 29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Kali, theharvester, wpscan, and Nikto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Often discovered during penetration tests…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Findings: OWASP Top 10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553" y="1696928"/>
            <a:ext cx="8368652" cy="249753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00" name="Shape 3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Findings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OWASP Top 10 are penetration tester favorites.</a:t>
            </a:r>
          </a:p>
          <a:p>
            <a:pPr/>
            <a:r>
              <a:t>They are also often targeted for sport and potential profit.</a:t>
            </a:r>
          </a:p>
          <a:p>
            <a:pPr/>
            <a:r>
              <a:t>They can appear over time as new issues are discovered in aging versions of platforms and CMSs.</a:t>
            </a:r>
          </a:p>
          <a:p>
            <a:pPr/>
            <a:r>
              <a:t>Bug bounty hunters enjoy the $$$ rewards.</a:t>
            </a:r>
          </a:p>
          <a:p>
            <a:pPr/>
            <a:r>
              <a:t>Others may simply enjoy finding the problems for mischief.</a:t>
            </a:r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This Matters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can provide a foothold or access to data.</a:t>
            </a:r>
          </a:p>
          <a:p>
            <a:pPr/>
            <a:r>
              <a:t>Possible outcomes to a web app’s compromise during a test:</a:t>
            </a:r>
          </a:p>
          <a:p>
            <a:pPr lvl="1"/>
            <a:r>
              <a:t>Manipulation of the app. (ex: Auth Bypass, SQLi)</a:t>
            </a:r>
          </a:p>
          <a:p>
            <a:pPr lvl="1"/>
            <a:r>
              <a:t>Access to the server running the app, and the server’s data and files. (ex: LFI)</a:t>
            </a:r>
          </a:p>
          <a:p>
            <a:pPr lvl="1"/>
            <a:r>
              <a:t>Control of the server running the app. (ex: RFI)</a:t>
            </a:r>
          </a:p>
          <a:p>
            <a:pPr/>
            <a:r>
              <a:t>Malicious outcomes to a compromise:</a:t>
            </a:r>
          </a:p>
          <a:p>
            <a:pPr lvl="1"/>
            <a:r>
              <a:t>Compromise of the app’s users. (ex: XSS)</a:t>
            </a:r>
          </a:p>
          <a:p>
            <a:pPr lvl="1"/>
            <a:r>
              <a:t>Destruction or manipulation of the app’s data.</a:t>
            </a:r>
          </a:p>
        </p:txBody>
      </p:sp>
      <p:sp>
        <p:nvSpPr>
          <p:cNvPr id="308" name="Shape 3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These Vulnerabilities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can be found manually, but this is time consuming.</a:t>
            </a:r>
          </a:p>
          <a:p>
            <a:pPr lvl="1"/>
            <a:r>
              <a:t>Manual testing is still important.</a:t>
            </a:r>
          </a:p>
          <a:p>
            <a:pPr/>
            <a:r>
              <a:t>Penetration testers use tools to analyze web apps.</a:t>
            </a:r>
          </a:p>
          <a:p>
            <a:pPr lvl="1"/>
            <a:r>
              <a:t>Acunetix ($$)</a:t>
            </a:r>
          </a:p>
          <a:p>
            <a:pPr lvl="1"/>
            <a:r>
              <a:t>Burp Suite (Free or $)</a:t>
            </a:r>
          </a:p>
          <a:p>
            <a:pPr lvl="1"/>
            <a:r>
              <a:t>OWASP ZAP (Free)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1263" y="1195674"/>
            <a:ext cx="389660" cy="38966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Burp (Excuse me) Proxy</a:t>
            </a:r>
          </a:p>
        </p:txBody>
      </p:sp>
      <p:sp>
        <p:nvSpPr>
          <p:cNvPr id="316" name="Shape 316"/>
          <p:cNvSpPr/>
          <p:nvPr>
            <p:ph type="body" sz="half" idx="1"/>
          </p:nvPr>
        </p:nvSpPr>
        <p:spPr>
          <a:xfrm>
            <a:off x="333375" y="747888"/>
            <a:ext cx="3507256" cy="4395613"/>
          </a:xfrm>
          <a:prstGeom prst="rect">
            <a:avLst/>
          </a:prstGeom>
        </p:spPr>
        <p:txBody>
          <a:bodyPr/>
          <a:lstStyle/>
          <a:p>
            <a:pPr/>
            <a:r>
              <a:t>Free to use, only slightly limited.</a:t>
            </a:r>
          </a:p>
          <a:p>
            <a:pPr/>
            <a:r>
              <a:t>Full license is $300/year.</a:t>
            </a:r>
          </a:p>
          <a:p>
            <a:pPr/>
            <a:r>
              <a:t>It can spider, capture GET/POST, brute force, repeat requests, and more.</a:t>
            </a:r>
          </a:p>
        </p:txBody>
      </p:sp>
      <p:pic>
        <p:nvPicPr>
          <p:cNvPr id="317" name="Screen Shot 2015-12-30 at 9.33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8963" y="1160278"/>
            <a:ext cx="4875527" cy="3047204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18" name="Shape 3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Burp Proxy in Action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Burp can do a LOT, but the proxy is fantastic.</a:t>
            </a:r>
          </a:p>
          <a:p>
            <a:pPr/>
            <a:r>
              <a:t>You can capture and review requests!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Here is a Server Side JavaScript exploit example.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961" y="1689422"/>
            <a:ext cx="7984078" cy="1543646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3453106" y="4529582"/>
            <a:ext cx="225154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>
                <a:solidFill>
                  <a:srgbClr val="CD0000"/>
                </a:solidFill>
              </a:defRPr>
            </a:pPr>
            <a:r>
              <a:t>Example from </a:t>
            </a:r>
            <a:r>
              <a:rPr b="1"/>
              <a:t>s1gnalcha0s</a:t>
            </a:r>
            <a:r>
              <a:t> on GitHub</a:t>
            </a:r>
          </a:p>
        </p:txBody>
      </p:sp>
      <p:sp>
        <p:nvSpPr>
          <p:cNvPr id="324" name="Shape 3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ZAP (Zed Attack Proxy)</a:t>
            </a:r>
          </a:p>
        </p:txBody>
      </p:sp>
      <p:sp>
        <p:nvSpPr>
          <p:cNvPr id="329" name="Shape 329"/>
          <p:cNvSpPr/>
          <p:nvPr>
            <p:ph type="body" sz="half" idx="1"/>
          </p:nvPr>
        </p:nvSpPr>
        <p:spPr>
          <a:xfrm>
            <a:off x="333375" y="747888"/>
            <a:ext cx="3507256" cy="4395613"/>
          </a:xfrm>
          <a:prstGeom prst="rect">
            <a:avLst/>
          </a:prstGeom>
        </p:spPr>
        <p:txBody>
          <a:bodyPr/>
          <a:lstStyle/>
          <a:p>
            <a:pPr/>
            <a:r>
              <a:t>Totally free!</a:t>
            </a:r>
          </a:p>
          <a:p>
            <a:pPr/>
            <a:r>
              <a:t>As easy as entering a URL to get started.</a:t>
            </a:r>
          </a:p>
          <a:p>
            <a:pPr/>
            <a:r>
              <a:t>Runs through a whole battery of tests to find low hanging fruit.</a:t>
            </a:r>
          </a:p>
          <a:p>
            <a:pPr/>
            <a:r>
              <a:t>Simple to run during the testing phase, while at lunch, whenever.</a:t>
            </a:r>
          </a:p>
        </p:txBody>
      </p:sp>
      <p:pic>
        <p:nvPicPr>
          <p:cNvPr id="330" name="Screen Shot 2015-12-30 at 9.32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9704" y="1462227"/>
            <a:ext cx="4747096" cy="2966935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34" name="Shape 33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Burp, SQLMap, and OWASP ZAP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Applying This Information</a:t>
            </a:r>
          </a:p>
        </p:txBody>
      </p:sp>
      <p:sp>
        <p:nvSpPr>
          <p:cNvPr id="338" name="Shape 3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Try out ZAP on your own applications.</a:t>
            </a:r>
          </a:p>
          <a:p>
            <a:pPr lvl="1"/>
            <a:r>
              <a:t>Consider using it consistently, during testing or as a semi-regular audit tool.</a:t>
            </a:r>
          </a:p>
          <a:p>
            <a:pPr/>
            <a:r>
              <a:t>Give Burp a try to see exactly how your apps work.</a:t>
            </a:r>
          </a:p>
          <a:p>
            <a:pPr lvl="1"/>
            <a:r>
              <a:t>You can use it on other websites and apps, too!</a:t>
            </a:r>
          </a:p>
          <a:p>
            <a:pPr lvl="1"/>
            <a:r>
              <a:t>Be curious and learn.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Storytime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There once was a company that had a penetration test…</a:t>
            </a:r>
          </a:p>
          <a:p>
            <a:pPr lvl="2" marL="0" indent="914400">
              <a:buSzTx/>
              <a:buNone/>
            </a:pPr>
            <a:r>
              <a:t>…and no one was really sure what to make of it.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62" t="86" r="71" b="110"/>
          <a:stretch>
            <a:fillRect/>
          </a:stretch>
        </p:blipFill>
        <p:spPr>
          <a:xfrm>
            <a:off x="522106" y="3674878"/>
            <a:ext cx="1645841" cy="1230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38" y="0"/>
                </a:moveTo>
                <a:cubicBezTo>
                  <a:pt x="4968" y="5"/>
                  <a:pt x="4665" y="14"/>
                  <a:pt x="4662" y="21"/>
                </a:cubicBezTo>
                <a:cubicBezTo>
                  <a:pt x="4652" y="41"/>
                  <a:pt x="4619" y="56"/>
                  <a:pt x="4584" y="56"/>
                </a:cubicBezTo>
                <a:cubicBezTo>
                  <a:pt x="4548" y="56"/>
                  <a:pt x="4399" y="96"/>
                  <a:pt x="4250" y="146"/>
                </a:cubicBezTo>
                <a:cubicBezTo>
                  <a:pt x="4095" y="199"/>
                  <a:pt x="3965" y="227"/>
                  <a:pt x="3948" y="209"/>
                </a:cubicBezTo>
                <a:cubicBezTo>
                  <a:pt x="3894" y="152"/>
                  <a:pt x="3823" y="172"/>
                  <a:pt x="3834" y="244"/>
                </a:cubicBezTo>
                <a:cubicBezTo>
                  <a:pt x="3846" y="328"/>
                  <a:pt x="3755" y="402"/>
                  <a:pt x="3677" y="369"/>
                </a:cubicBezTo>
                <a:cubicBezTo>
                  <a:pt x="3640" y="353"/>
                  <a:pt x="3629" y="358"/>
                  <a:pt x="3641" y="383"/>
                </a:cubicBezTo>
                <a:cubicBezTo>
                  <a:pt x="3666" y="437"/>
                  <a:pt x="3507" y="539"/>
                  <a:pt x="3448" y="509"/>
                </a:cubicBezTo>
                <a:cubicBezTo>
                  <a:pt x="3417" y="492"/>
                  <a:pt x="3404" y="502"/>
                  <a:pt x="3417" y="530"/>
                </a:cubicBezTo>
                <a:cubicBezTo>
                  <a:pt x="3445" y="591"/>
                  <a:pt x="3324" y="673"/>
                  <a:pt x="3224" y="662"/>
                </a:cubicBezTo>
                <a:cubicBezTo>
                  <a:pt x="3158" y="654"/>
                  <a:pt x="3136" y="672"/>
                  <a:pt x="3125" y="725"/>
                </a:cubicBezTo>
                <a:cubicBezTo>
                  <a:pt x="3118" y="763"/>
                  <a:pt x="3089" y="794"/>
                  <a:pt x="3063" y="794"/>
                </a:cubicBezTo>
                <a:cubicBezTo>
                  <a:pt x="3026" y="794"/>
                  <a:pt x="3023" y="804"/>
                  <a:pt x="3047" y="843"/>
                </a:cubicBezTo>
                <a:cubicBezTo>
                  <a:pt x="3072" y="883"/>
                  <a:pt x="3056" y="914"/>
                  <a:pt x="2974" y="989"/>
                </a:cubicBezTo>
                <a:cubicBezTo>
                  <a:pt x="2917" y="1042"/>
                  <a:pt x="2809" y="1167"/>
                  <a:pt x="2735" y="1268"/>
                </a:cubicBezTo>
                <a:cubicBezTo>
                  <a:pt x="2660" y="1369"/>
                  <a:pt x="2588" y="1441"/>
                  <a:pt x="2573" y="1428"/>
                </a:cubicBezTo>
                <a:cubicBezTo>
                  <a:pt x="2558" y="1416"/>
                  <a:pt x="2553" y="1422"/>
                  <a:pt x="2563" y="1442"/>
                </a:cubicBezTo>
                <a:cubicBezTo>
                  <a:pt x="2572" y="1463"/>
                  <a:pt x="2542" y="1528"/>
                  <a:pt x="2500" y="1582"/>
                </a:cubicBezTo>
                <a:cubicBezTo>
                  <a:pt x="2443" y="1655"/>
                  <a:pt x="2375" y="1689"/>
                  <a:pt x="2208" y="1728"/>
                </a:cubicBezTo>
                <a:cubicBezTo>
                  <a:pt x="1439" y="1910"/>
                  <a:pt x="833" y="2642"/>
                  <a:pt x="630" y="3637"/>
                </a:cubicBezTo>
                <a:cubicBezTo>
                  <a:pt x="569" y="3937"/>
                  <a:pt x="565" y="4628"/>
                  <a:pt x="620" y="4961"/>
                </a:cubicBezTo>
                <a:cubicBezTo>
                  <a:pt x="737" y="5673"/>
                  <a:pt x="1115" y="6320"/>
                  <a:pt x="1620" y="6675"/>
                </a:cubicBezTo>
                <a:cubicBezTo>
                  <a:pt x="1826" y="6820"/>
                  <a:pt x="1892" y="6946"/>
                  <a:pt x="1875" y="7149"/>
                </a:cubicBezTo>
                <a:cubicBezTo>
                  <a:pt x="1868" y="7230"/>
                  <a:pt x="1880" y="7255"/>
                  <a:pt x="1932" y="7281"/>
                </a:cubicBezTo>
                <a:cubicBezTo>
                  <a:pt x="1996" y="7313"/>
                  <a:pt x="2004" y="7328"/>
                  <a:pt x="2011" y="7435"/>
                </a:cubicBezTo>
                <a:cubicBezTo>
                  <a:pt x="2012" y="7459"/>
                  <a:pt x="2044" y="7524"/>
                  <a:pt x="2078" y="7574"/>
                </a:cubicBezTo>
                <a:cubicBezTo>
                  <a:pt x="2117" y="7630"/>
                  <a:pt x="2135" y="7685"/>
                  <a:pt x="2125" y="7727"/>
                </a:cubicBezTo>
                <a:cubicBezTo>
                  <a:pt x="2113" y="7777"/>
                  <a:pt x="2128" y="7804"/>
                  <a:pt x="2182" y="7832"/>
                </a:cubicBezTo>
                <a:cubicBezTo>
                  <a:pt x="2231" y="7856"/>
                  <a:pt x="2250" y="7894"/>
                  <a:pt x="2240" y="7929"/>
                </a:cubicBezTo>
                <a:cubicBezTo>
                  <a:pt x="2231" y="7959"/>
                  <a:pt x="2232" y="7976"/>
                  <a:pt x="2245" y="7971"/>
                </a:cubicBezTo>
                <a:cubicBezTo>
                  <a:pt x="2283" y="7957"/>
                  <a:pt x="2500" y="8342"/>
                  <a:pt x="2469" y="8368"/>
                </a:cubicBezTo>
                <a:cubicBezTo>
                  <a:pt x="2420" y="8409"/>
                  <a:pt x="2441" y="8446"/>
                  <a:pt x="2516" y="8452"/>
                </a:cubicBezTo>
                <a:cubicBezTo>
                  <a:pt x="2606" y="8459"/>
                  <a:pt x="2843" y="8753"/>
                  <a:pt x="2802" y="8807"/>
                </a:cubicBezTo>
                <a:cubicBezTo>
                  <a:pt x="2760" y="8864"/>
                  <a:pt x="2766" y="8910"/>
                  <a:pt x="2818" y="8898"/>
                </a:cubicBezTo>
                <a:cubicBezTo>
                  <a:pt x="2844" y="8892"/>
                  <a:pt x="2879" y="8924"/>
                  <a:pt x="2896" y="8967"/>
                </a:cubicBezTo>
                <a:cubicBezTo>
                  <a:pt x="2917" y="9023"/>
                  <a:pt x="2940" y="9038"/>
                  <a:pt x="2969" y="9016"/>
                </a:cubicBezTo>
                <a:cubicBezTo>
                  <a:pt x="2997" y="8995"/>
                  <a:pt x="3080" y="9044"/>
                  <a:pt x="3235" y="9177"/>
                </a:cubicBezTo>
                <a:cubicBezTo>
                  <a:pt x="3357" y="9282"/>
                  <a:pt x="3477" y="9383"/>
                  <a:pt x="3505" y="9406"/>
                </a:cubicBezTo>
                <a:cubicBezTo>
                  <a:pt x="3553" y="9446"/>
                  <a:pt x="3544" y="9469"/>
                  <a:pt x="3375" y="9692"/>
                </a:cubicBezTo>
                <a:cubicBezTo>
                  <a:pt x="3274" y="9826"/>
                  <a:pt x="3200" y="9936"/>
                  <a:pt x="3208" y="9936"/>
                </a:cubicBezTo>
                <a:cubicBezTo>
                  <a:pt x="3217" y="9936"/>
                  <a:pt x="3203" y="9967"/>
                  <a:pt x="3177" y="10006"/>
                </a:cubicBezTo>
                <a:cubicBezTo>
                  <a:pt x="3148" y="10050"/>
                  <a:pt x="3109" y="10067"/>
                  <a:pt x="3073" y="10054"/>
                </a:cubicBezTo>
                <a:cubicBezTo>
                  <a:pt x="3021" y="10036"/>
                  <a:pt x="3013" y="10046"/>
                  <a:pt x="3026" y="10159"/>
                </a:cubicBezTo>
                <a:cubicBezTo>
                  <a:pt x="3045" y="10322"/>
                  <a:pt x="3003" y="10436"/>
                  <a:pt x="2948" y="10375"/>
                </a:cubicBezTo>
                <a:cubicBezTo>
                  <a:pt x="2917" y="10341"/>
                  <a:pt x="2912" y="10341"/>
                  <a:pt x="2912" y="10382"/>
                </a:cubicBezTo>
                <a:cubicBezTo>
                  <a:pt x="2912" y="10411"/>
                  <a:pt x="2922" y="10451"/>
                  <a:pt x="2938" y="10473"/>
                </a:cubicBezTo>
                <a:cubicBezTo>
                  <a:pt x="2958" y="10499"/>
                  <a:pt x="2955" y="10525"/>
                  <a:pt x="2927" y="10556"/>
                </a:cubicBezTo>
                <a:cubicBezTo>
                  <a:pt x="2874" y="10615"/>
                  <a:pt x="2451" y="10449"/>
                  <a:pt x="2464" y="10375"/>
                </a:cubicBezTo>
                <a:cubicBezTo>
                  <a:pt x="2470" y="10339"/>
                  <a:pt x="2465" y="10338"/>
                  <a:pt x="2438" y="10368"/>
                </a:cubicBezTo>
                <a:cubicBezTo>
                  <a:pt x="2392" y="10419"/>
                  <a:pt x="1341" y="10036"/>
                  <a:pt x="1292" y="9950"/>
                </a:cubicBezTo>
                <a:cubicBezTo>
                  <a:pt x="1272" y="9915"/>
                  <a:pt x="1241" y="9901"/>
                  <a:pt x="1208" y="9915"/>
                </a:cubicBezTo>
                <a:cubicBezTo>
                  <a:pt x="1179" y="9928"/>
                  <a:pt x="1018" y="9886"/>
                  <a:pt x="854" y="9825"/>
                </a:cubicBezTo>
                <a:cubicBezTo>
                  <a:pt x="568" y="9717"/>
                  <a:pt x="368" y="9683"/>
                  <a:pt x="375" y="9741"/>
                </a:cubicBezTo>
                <a:cubicBezTo>
                  <a:pt x="377" y="9756"/>
                  <a:pt x="377" y="10356"/>
                  <a:pt x="375" y="11072"/>
                </a:cubicBezTo>
                <a:cubicBezTo>
                  <a:pt x="372" y="12276"/>
                  <a:pt x="368" y="12377"/>
                  <a:pt x="323" y="12396"/>
                </a:cubicBezTo>
                <a:cubicBezTo>
                  <a:pt x="296" y="12407"/>
                  <a:pt x="229" y="12440"/>
                  <a:pt x="172" y="12472"/>
                </a:cubicBezTo>
                <a:cubicBezTo>
                  <a:pt x="114" y="12504"/>
                  <a:pt x="48" y="12528"/>
                  <a:pt x="26" y="12528"/>
                </a:cubicBezTo>
                <a:cubicBezTo>
                  <a:pt x="13" y="12528"/>
                  <a:pt x="6" y="12685"/>
                  <a:pt x="0" y="12981"/>
                </a:cubicBezTo>
                <a:cubicBezTo>
                  <a:pt x="4" y="13546"/>
                  <a:pt x="9" y="13923"/>
                  <a:pt x="16" y="13908"/>
                </a:cubicBezTo>
                <a:cubicBezTo>
                  <a:pt x="41" y="13848"/>
                  <a:pt x="47" y="13854"/>
                  <a:pt x="130" y="13922"/>
                </a:cubicBezTo>
                <a:cubicBezTo>
                  <a:pt x="179" y="13961"/>
                  <a:pt x="252" y="13991"/>
                  <a:pt x="286" y="13991"/>
                </a:cubicBezTo>
                <a:cubicBezTo>
                  <a:pt x="321" y="13991"/>
                  <a:pt x="352" y="14015"/>
                  <a:pt x="359" y="14040"/>
                </a:cubicBezTo>
                <a:cubicBezTo>
                  <a:pt x="366" y="14065"/>
                  <a:pt x="376" y="14748"/>
                  <a:pt x="380" y="15559"/>
                </a:cubicBezTo>
                <a:cubicBezTo>
                  <a:pt x="386" y="16757"/>
                  <a:pt x="392" y="17036"/>
                  <a:pt x="422" y="17036"/>
                </a:cubicBezTo>
                <a:cubicBezTo>
                  <a:pt x="442" y="17036"/>
                  <a:pt x="476" y="17064"/>
                  <a:pt x="495" y="17099"/>
                </a:cubicBezTo>
                <a:cubicBezTo>
                  <a:pt x="514" y="17134"/>
                  <a:pt x="534" y="17150"/>
                  <a:pt x="542" y="17141"/>
                </a:cubicBezTo>
                <a:cubicBezTo>
                  <a:pt x="549" y="17131"/>
                  <a:pt x="626" y="17159"/>
                  <a:pt x="708" y="17196"/>
                </a:cubicBezTo>
                <a:cubicBezTo>
                  <a:pt x="816" y="17246"/>
                  <a:pt x="855" y="17278"/>
                  <a:pt x="849" y="17322"/>
                </a:cubicBezTo>
                <a:cubicBezTo>
                  <a:pt x="840" y="17392"/>
                  <a:pt x="851" y="17395"/>
                  <a:pt x="917" y="17343"/>
                </a:cubicBezTo>
                <a:cubicBezTo>
                  <a:pt x="953" y="17313"/>
                  <a:pt x="1083" y="17359"/>
                  <a:pt x="1464" y="17524"/>
                </a:cubicBezTo>
                <a:cubicBezTo>
                  <a:pt x="1740" y="17644"/>
                  <a:pt x="1958" y="17757"/>
                  <a:pt x="1958" y="17782"/>
                </a:cubicBezTo>
                <a:cubicBezTo>
                  <a:pt x="1958" y="17825"/>
                  <a:pt x="1983" y="17833"/>
                  <a:pt x="2042" y="17803"/>
                </a:cubicBezTo>
                <a:cubicBezTo>
                  <a:pt x="2093" y="17776"/>
                  <a:pt x="2219" y="17862"/>
                  <a:pt x="2219" y="17921"/>
                </a:cubicBezTo>
                <a:cubicBezTo>
                  <a:pt x="2219" y="17965"/>
                  <a:pt x="2233" y="17965"/>
                  <a:pt x="2271" y="17935"/>
                </a:cubicBezTo>
                <a:cubicBezTo>
                  <a:pt x="2307" y="17906"/>
                  <a:pt x="2366" y="17920"/>
                  <a:pt x="2505" y="17984"/>
                </a:cubicBezTo>
                <a:cubicBezTo>
                  <a:pt x="2607" y="18030"/>
                  <a:pt x="2688" y="18083"/>
                  <a:pt x="2688" y="18102"/>
                </a:cubicBezTo>
                <a:cubicBezTo>
                  <a:pt x="2687" y="18122"/>
                  <a:pt x="2709" y="18146"/>
                  <a:pt x="2735" y="18158"/>
                </a:cubicBezTo>
                <a:cubicBezTo>
                  <a:pt x="2797" y="18187"/>
                  <a:pt x="2869" y="18487"/>
                  <a:pt x="2828" y="18541"/>
                </a:cubicBezTo>
                <a:cubicBezTo>
                  <a:pt x="2786" y="18597"/>
                  <a:pt x="2793" y="18641"/>
                  <a:pt x="2839" y="18618"/>
                </a:cubicBezTo>
                <a:cubicBezTo>
                  <a:pt x="2889" y="18592"/>
                  <a:pt x="2924" y="18669"/>
                  <a:pt x="2917" y="18792"/>
                </a:cubicBezTo>
                <a:cubicBezTo>
                  <a:pt x="2913" y="18859"/>
                  <a:pt x="2930" y="18906"/>
                  <a:pt x="2974" y="18945"/>
                </a:cubicBezTo>
                <a:cubicBezTo>
                  <a:pt x="3027" y="18991"/>
                  <a:pt x="3037" y="19020"/>
                  <a:pt x="3026" y="19119"/>
                </a:cubicBezTo>
                <a:cubicBezTo>
                  <a:pt x="3015" y="19225"/>
                  <a:pt x="3016" y="19236"/>
                  <a:pt x="3052" y="19196"/>
                </a:cubicBezTo>
                <a:cubicBezTo>
                  <a:pt x="3087" y="19157"/>
                  <a:pt x="3116" y="19191"/>
                  <a:pt x="3229" y="19384"/>
                </a:cubicBezTo>
                <a:cubicBezTo>
                  <a:pt x="3304" y="19511"/>
                  <a:pt x="3364" y="19634"/>
                  <a:pt x="3360" y="19663"/>
                </a:cubicBezTo>
                <a:cubicBezTo>
                  <a:pt x="3354" y="19696"/>
                  <a:pt x="3365" y="19711"/>
                  <a:pt x="3391" y="19698"/>
                </a:cubicBezTo>
                <a:cubicBezTo>
                  <a:pt x="3433" y="19676"/>
                  <a:pt x="3530" y="19787"/>
                  <a:pt x="3505" y="19830"/>
                </a:cubicBezTo>
                <a:cubicBezTo>
                  <a:pt x="3498" y="19844"/>
                  <a:pt x="3500" y="19847"/>
                  <a:pt x="3511" y="19837"/>
                </a:cubicBezTo>
                <a:cubicBezTo>
                  <a:pt x="3539" y="19809"/>
                  <a:pt x="3629" y="19935"/>
                  <a:pt x="3610" y="19977"/>
                </a:cubicBezTo>
                <a:cubicBezTo>
                  <a:pt x="3600" y="19997"/>
                  <a:pt x="3609" y="20000"/>
                  <a:pt x="3630" y="19990"/>
                </a:cubicBezTo>
                <a:cubicBezTo>
                  <a:pt x="3684" y="19965"/>
                  <a:pt x="3773" y="20032"/>
                  <a:pt x="3750" y="20081"/>
                </a:cubicBezTo>
                <a:cubicBezTo>
                  <a:pt x="3740" y="20104"/>
                  <a:pt x="3744" y="20115"/>
                  <a:pt x="3761" y="20102"/>
                </a:cubicBezTo>
                <a:cubicBezTo>
                  <a:pt x="3794" y="20074"/>
                  <a:pt x="4177" y="20362"/>
                  <a:pt x="4177" y="20415"/>
                </a:cubicBezTo>
                <a:cubicBezTo>
                  <a:pt x="4177" y="20435"/>
                  <a:pt x="4194" y="20447"/>
                  <a:pt x="4214" y="20436"/>
                </a:cubicBezTo>
                <a:cubicBezTo>
                  <a:pt x="4234" y="20426"/>
                  <a:pt x="4357" y="20455"/>
                  <a:pt x="4485" y="20506"/>
                </a:cubicBezTo>
                <a:cubicBezTo>
                  <a:pt x="4681" y="20585"/>
                  <a:pt x="4777" y="20600"/>
                  <a:pt x="5104" y="20604"/>
                </a:cubicBezTo>
                <a:cubicBezTo>
                  <a:pt x="5317" y="20606"/>
                  <a:pt x="5556" y="20596"/>
                  <a:pt x="5636" y="20583"/>
                </a:cubicBezTo>
                <a:cubicBezTo>
                  <a:pt x="5716" y="20569"/>
                  <a:pt x="5788" y="20578"/>
                  <a:pt x="5797" y="20597"/>
                </a:cubicBezTo>
                <a:cubicBezTo>
                  <a:pt x="5823" y="20653"/>
                  <a:pt x="5863" y="20631"/>
                  <a:pt x="5854" y="20569"/>
                </a:cubicBezTo>
                <a:cubicBezTo>
                  <a:pt x="5848" y="20521"/>
                  <a:pt x="5970" y="20436"/>
                  <a:pt x="6058" y="20422"/>
                </a:cubicBezTo>
                <a:cubicBezTo>
                  <a:pt x="6065" y="20421"/>
                  <a:pt x="6124" y="20382"/>
                  <a:pt x="6188" y="20339"/>
                </a:cubicBezTo>
                <a:cubicBezTo>
                  <a:pt x="6277" y="20278"/>
                  <a:pt x="6318" y="20270"/>
                  <a:pt x="6370" y="20297"/>
                </a:cubicBezTo>
                <a:cubicBezTo>
                  <a:pt x="6430" y="20327"/>
                  <a:pt x="6436" y="20318"/>
                  <a:pt x="6427" y="20255"/>
                </a:cubicBezTo>
                <a:cubicBezTo>
                  <a:pt x="6417" y="20181"/>
                  <a:pt x="6499" y="20095"/>
                  <a:pt x="6578" y="20095"/>
                </a:cubicBezTo>
                <a:cubicBezTo>
                  <a:pt x="6601" y="20095"/>
                  <a:pt x="6620" y="20070"/>
                  <a:pt x="6620" y="20039"/>
                </a:cubicBezTo>
                <a:cubicBezTo>
                  <a:pt x="6620" y="20009"/>
                  <a:pt x="6646" y="19988"/>
                  <a:pt x="6672" y="19990"/>
                </a:cubicBezTo>
                <a:cubicBezTo>
                  <a:pt x="6698" y="19993"/>
                  <a:pt x="6711" y="19978"/>
                  <a:pt x="6703" y="19963"/>
                </a:cubicBezTo>
                <a:cubicBezTo>
                  <a:pt x="6696" y="19947"/>
                  <a:pt x="6735" y="19890"/>
                  <a:pt x="6787" y="19837"/>
                </a:cubicBezTo>
                <a:lnTo>
                  <a:pt x="6881" y="19747"/>
                </a:lnTo>
                <a:lnTo>
                  <a:pt x="6938" y="19872"/>
                </a:lnTo>
                <a:cubicBezTo>
                  <a:pt x="6982" y="19972"/>
                  <a:pt x="6986" y="20019"/>
                  <a:pt x="6964" y="20074"/>
                </a:cubicBezTo>
                <a:cubicBezTo>
                  <a:pt x="6939" y="20136"/>
                  <a:pt x="6946" y="20145"/>
                  <a:pt x="7000" y="20137"/>
                </a:cubicBezTo>
                <a:cubicBezTo>
                  <a:pt x="7052" y="20129"/>
                  <a:pt x="7063" y="20150"/>
                  <a:pt x="7058" y="20220"/>
                </a:cubicBezTo>
                <a:cubicBezTo>
                  <a:pt x="7052" y="20284"/>
                  <a:pt x="7059" y="20299"/>
                  <a:pt x="7089" y="20283"/>
                </a:cubicBezTo>
                <a:cubicBezTo>
                  <a:pt x="7130" y="20262"/>
                  <a:pt x="7198" y="20376"/>
                  <a:pt x="7172" y="20422"/>
                </a:cubicBezTo>
                <a:cubicBezTo>
                  <a:pt x="7165" y="20435"/>
                  <a:pt x="7167" y="20433"/>
                  <a:pt x="7177" y="20422"/>
                </a:cubicBezTo>
                <a:cubicBezTo>
                  <a:pt x="7201" y="20399"/>
                  <a:pt x="7296" y="20515"/>
                  <a:pt x="7297" y="20569"/>
                </a:cubicBezTo>
                <a:cubicBezTo>
                  <a:pt x="7298" y="20591"/>
                  <a:pt x="7337" y="20640"/>
                  <a:pt x="7386" y="20680"/>
                </a:cubicBezTo>
                <a:cubicBezTo>
                  <a:pt x="7434" y="20721"/>
                  <a:pt x="7488" y="20794"/>
                  <a:pt x="7506" y="20841"/>
                </a:cubicBezTo>
                <a:cubicBezTo>
                  <a:pt x="7523" y="20887"/>
                  <a:pt x="7550" y="20921"/>
                  <a:pt x="7563" y="20917"/>
                </a:cubicBezTo>
                <a:cubicBezTo>
                  <a:pt x="7576" y="20913"/>
                  <a:pt x="7603" y="20949"/>
                  <a:pt x="7620" y="20994"/>
                </a:cubicBezTo>
                <a:cubicBezTo>
                  <a:pt x="7640" y="21045"/>
                  <a:pt x="7655" y="21061"/>
                  <a:pt x="7667" y="21036"/>
                </a:cubicBezTo>
                <a:cubicBezTo>
                  <a:pt x="7697" y="20972"/>
                  <a:pt x="7740" y="21029"/>
                  <a:pt x="7740" y="21133"/>
                </a:cubicBezTo>
                <a:cubicBezTo>
                  <a:pt x="7740" y="21221"/>
                  <a:pt x="7745" y="21229"/>
                  <a:pt x="7834" y="21210"/>
                </a:cubicBezTo>
                <a:cubicBezTo>
                  <a:pt x="7909" y="21193"/>
                  <a:pt x="7940" y="21203"/>
                  <a:pt x="7969" y="21259"/>
                </a:cubicBezTo>
                <a:cubicBezTo>
                  <a:pt x="7990" y="21298"/>
                  <a:pt x="8013" y="21318"/>
                  <a:pt x="8021" y="21307"/>
                </a:cubicBezTo>
                <a:cubicBezTo>
                  <a:pt x="8029" y="21297"/>
                  <a:pt x="8071" y="21319"/>
                  <a:pt x="8115" y="21349"/>
                </a:cubicBezTo>
                <a:cubicBezTo>
                  <a:pt x="8159" y="21380"/>
                  <a:pt x="8206" y="21405"/>
                  <a:pt x="8224" y="21405"/>
                </a:cubicBezTo>
                <a:cubicBezTo>
                  <a:pt x="8242" y="21405"/>
                  <a:pt x="8296" y="21423"/>
                  <a:pt x="8339" y="21447"/>
                </a:cubicBezTo>
                <a:cubicBezTo>
                  <a:pt x="8382" y="21470"/>
                  <a:pt x="8428" y="21492"/>
                  <a:pt x="8443" y="21495"/>
                </a:cubicBezTo>
                <a:cubicBezTo>
                  <a:pt x="8458" y="21499"/>
                  <a:pt x="8535" y="21514"/>
                  <a:pt x="8615" y="21530"/>
                </a:cubicBezTo>
                <a:cubicBezTo>
                  <a:pt x="8695" y="21547"/>
                  <a:pt x="8768" y="21575"/>
                  <a:pt x="8776" y="21593"/>
                </a:cubicBezTo>
                <a:cubicBezTo>
                  <a:pt x="8778" y="21597"/>
                  <a:pt x="8968" y="21597"/>
                  <a:pt x="9167" y="21600"/>
                </a:cubicBezTo>
                <a:cubicBezTo>
                  <a:pt x="9329" y="21597"/>
                  <a:pt x="9461" y="21597"/>
                  <a:pt x="9464" y="21593"/>
                </a:cubicBezTo>
                <a:cubicBezTo>
                  <a:pt x="9478" y="21575"/>
                  <a:pt x="9539" y="21547"/>
                  <a:pt x="9599" y="21537"/>
                </a:cubicBezTo>
                <a:cubicBezTo>
                  <a:pt x="9660" y="21528"/>
                  <a:pt x="9731" y="21509"/>
                  <a:pt x="9756" y="21495"/>
                </a:cubicBezTo>
                <a:cubicBezTo>
                  <a:pt x="9781" y="21482"/>
                  <a:pt x="9809" y="21489"/>
                  <a:pt x="9818" y="21509"/>
                </a:cubicBezTo>
                <a:cubicBezTo>
                  <a:pt x="9839" y="21554"/>
                  <a:pt x="9907" y="21523"/>
                  <a:pt x="9985" y="21440"/>
                </a:cubicBezTo>
                <a:cubicBezTo>
                  <a:pt x="10078" y="21340"/>
                  <a:pt x="10165" y="21291"/>
                  <a:pt x="10193" y="21314"/>
                </a:cubicBezTo>
                <a:cubicBezTo>
                  <a:pt x="10208" y="21326"/>
                  <a:pt x="10219" y="21314"/>
                  <a:pt x="10219" y="21293"/>
                </a:cubicBezTo>
                <a:cubicBezTo>
                  <a:pt x="10219" y="21232"/>
                  <a:pt x="10333" y="21167"/>
                  <a:pt x="10365" y="21210"/>
                </a:cubicBezTo>
                <a:cubicBezTo>
                  <a:pt x="10403" y="21260"/>
                  <a:pt x="10471" y="21223"/>
                  <a:pt x="10454" y="21161"/>
                </a:cubicBezTo>
                <a:cubicBezTo>
                  <a:pt x="10446" y="21134"/>
                  <a:pt x="10464" y="21093"/>
                  <a:pt x="10495" y="21070"/>
                </a:cubicBezTo>
                <a:cubicBezTo>
                  <a:pt x="10527" y="21048"/>
                  <a:pt x="10552" y="21048"/>
                  <a:pt x="10553" y="21063"/>
                </a:cubicBezTo>
                <a:cubicBezTo>
                  <a:pt x="10553" y="21079"/>
                  <a:pt x="10569" y="21045"/>
                  <a:pt x="10589" y="20994"/>
                </a:cubicBezTo>
                <a:cubicBezTo>
                  <a:pt x="10611" y="20937"/>
                  <a:pt x="10642" y="20910"/>
                  <a:pt x="10672" y="20917"/>
                </a:cubicBezTo>
                <a:cubicBezTo>
                  <a:pt x="10757" y="20937"/>
                  <a:pt x="10814" y="20893"/>
                  <a:pt x="10777" y="20834"/>
                </a:cubicBezTo>
                <a:cubicBezTo>
                  <a:pt x="10742" y="20778"/>
                  <a:pt x="10778" y="20719"/>
                  <a:pt x="10823" y="20757"/>
                </a:cubicBezTo>
                <a:cubicBezTo>
                  <a:pt x="10837" y="20768"/>
                  <a:pt x="10866" y="20747"/>
                  <a:pt x="10886" y="20715"/>
                </a:cubicBezTo>
                <a:cubicBezTo>
                  <a:pt x="10906" y="20683"/>
                  <a:pt x="10951" y="20642"/>
                  <a:pt x="10985" y="20625"/>
                </a:cubicBezTo>
                <a:cubicBezTo>
                  <a:pt x="11033" y="20600"/>
                  <a:pt x="11042" y="20574"/>
                  <a:pt x="11032" y="20499"/>
                </a:cubicBezTo>
                <a:cubicBezTo>
                  <a:pt x="11022" y="20427"/>
                  <a:pt x="11044" y="20370"/>
                  <a:pt x="11110" y="20269"/>
                </a:cubicBezTo>
                <a:cubicBezTo>
                  <a:pt x="11159" y="20195"/>
                  <a:pt x="11206" y="20138"/>
                  <a:pt x="11219" y="20144"/>
                </a:cubicBezTo>
                <a:cubicBezTo>
                  <a:pt x="11232" y="20149"/>
                  <a:pt x="11243" y="20128"/>
                  <a:pt x="11240" y="20102"/>
                </a:cubicBezTo>
                <a:cubicBezTo>
                  <a:pt x="11230" y="20001"/>
                  <a:pt x="11243" y="19959"/>
                  <a:pt x="11313" y="19872"/>
                </a:cubicBezTo>
                <a:cubicBezTo>
                  <a:pt x="11369" y="19803"/>
                  <a:pt x="11399" y="19792"/>
                  <a:pt x="11428" y="19823"/>
                </a:cubicBezTo>
                <a:cubicBezTo>
                  <a:pt x="11448" y="19846"/>
                  <a:pt x="11457" y="19874"/>
                  <a:pt x="11448" y="19893"/>
                </a:cubicBezTo>
                <a:cubicBezTo>
                  <a:pt x="11440" y="19911"/>
                  <a:pt x="11441" y="19926"/>
                  <a:pt x="11454" y="19921"/>
                </a:cubicBezTo>
                <a:cubicBezTo>
                  <a:pt x="11489" y="19905"/>
                  <a:pt x="11710" y="20156"/>
                  <a:pt x="11693" y="20193"/>
                </a:cubicBezTo>
                <a:cubicBezTo>
                  <a:pt x="11685" y="20210"/>
                  <a:pt x="11690" y="20219"/>
                  <a:pt x="11704" y="20213"/>
                </a:cubicBezTo>
                <a:cubicBezTo>
                  <a:pt x="11733" y="20201"/>
                  <a:pt x="12152" y="20514"/>
                  <a:pt x="12152" y="20548"/>
                </a:cubicBezTo>
                <a:cubicBezTo>
                  <a:pt x="12152" y="20561"/>
                  <a:pt x="12180" y="20574"/>
                  <a:pt x="12214" y="20576"/>
                </a:cubicBezTo>
                <a:cubicBezTo>
                  <a:pt x="12248" y="20578"/>
                  <a:pt x="12374" y="20621"/>
                  <a:pt x="12495" y="20666"/>
                </a:cubicBezTo>
                <a:cubicBezTo>
                  <a:pt x="12663" y="20729"/>
                  <a:pt x="12796" y="20749"/>
                  <a:pt x="13037" y="20750"/>
                </a:cubicBezTo>
                <a:cubicBezTo>
                  <a:pt x="13392" y="20752"/>
                  <a:pt x="13619" y="20693"/>
                  <a:pt x="13928" y="20520"/>
                </a:cubicBezTo>
                <a:cubicBezTo>
                  <a:pt x="14039" y="20457"/>
                  <a:pt x="14133" y="20425"/>
                  <a:pt x="14147" y="20443"/>
                </a:cubicBezTo>
                <a:cubicBezTo>
                  <a:pt x="14188" y="20499"/>
                  <a:pt x="14272" y="20441"/>
                  <a:pt x="14261" y="20367"/>
                </a:cubicBezTo>
                <a:cubicBezTo>
                  <a:pt x="14254" y="20318"/>
                  <a:pt x="14304" y="20245"/>
                  <a:pt x="14428" y="20116"/>
                </a:cubicBezTo>
                <a:cubicBezTo>
                  <a:pt x="14524" y="20015"/>
                  <a:pt x="14644" y="19863"/>
                  <a:pt x="14693" y="19781"/>
                </a:cubicBezTo>
                <a:cubicBezTo>
                  <a:pt x="14742" y="19700"/>
                  <a:pt x="14796" y="19643"/>
                  <a:pt x="14813" y="19656"/>
                </a:cubicBezTo>
                <a:cubicBezTo>
                  <a:pt x="14830" y="19669"/>
                  <a:pt x="14834" y="19665"/>
                  <a:pt x="14824" y="19649"/>
                </a:cubicBezTo>
                <a:cubicBezTo>
                  <a:pt x="14790" y="19599"/>
                  <a:pt x="14854" y="19485"/>
                  <a:pt x="14902" y="19510"/>
                </a:cubicBezTo>
                <a:cubicBezTo>
                  <a:pt x="14933" y="19526"/>
                  <a:pt x="14940" y="19514"/>
                  <a:pt x="14933" y="19461"/>
                </a:cubicBezTo>
                <a:cubicBezTo>
                  <a:pt x="14928" y="19421"/>
                  <a:pt x="14972" y="19259"/>
                  <a:pt x="15027" y="19099"/>
                </a:cubicBezTo>
                <a:cubicBezTo>
                  <a:pt x="15082" y="18938"/>
                  <a:pt x="15132" y="18773"/>
                  <a:pt x="15141" y="18736"/>
                </a:cubicBezTo>
                <a:cubicBezTo>
                  <a:pt x="15155" y="18681"/>
                  <a:pt x="15171" y="18681"/>
                  <a:pt x="15219" y="18715"/>
                </a:cubicBezTo>
                <a:cubicBezTo>
                  <a:pt x="15252" y="18738"/>
                  <a:pt x="15296" y="18746"/>
                  <a:pt x="15324" y="18736"/>
                </a:cubicBezTo>
                <a:cubicBezTo>
                  <a:pt x="15351" y="18727"/>
                  <a:pt x="15478" y="18761"/>
                  <a:pt x="15605" y="18813"/>
                </a:cubicBezTo>
                <a:cubicBezTo>
                  <a:pt x="15805" y="18894"/>
                  <a:pt x="15884" y="18910"/>
                  <a:pt x="16220" y="18910"/>
                </a:cubicBezTo>
                <a:cubicBezTo>
                  <a:pt x="16555" y="18910"/>
                  <a:pt x="16637" y="18895"/>
                  <a:pt x="16839" y="18813"/>
                </a:cubicBezTo>
                <a:cubicBezTo>
                  <a:pt x="16967" y="18761"/>
                  <a:pt x="17093" y="18725"/>
                  <a:pt x="17115" y="18736"/>
                </a:cubicBezTo>
                <a:cubicBezTo>
                  <a:pt x="17141" y="18750"/>
                  <a:pt x="17148" y="18749"/>
                  <a:pt x="17136" y="18722"/>
                </a:cubicBezTo>
                <a:cubicBezTo>
                  <a:pt x="17114" y="18673"/>
                  <a:pt x="17271" y="18548"/>
                  <a:pt x="17313" y="18583"/>
                </a:cubicBezTo>
                <a:cubicBezTo>
                  <a:pt x="17329" y="18596"/>
                  <a:pt x="17359" y="18586"/>
                  <a:pt x="17381" y="18562"/>
                </a:cubicBezTo>
                <a:cubicBezTo>
                  <a:pt x="17413" y="18527"/>
                  <a:pt x="17424" y="18535"/>
                  <a:pt x="17438" y="18590"/>
                </a:cubicBezTo>
                <a:cubicBezTo>
                  <a:pt x="17448" y="18628"/>
                  <a:pt x="17480" y="18725"/>
                  <a:pt x="17506" y="18806"/>
                </a:cubicBezTo>
                <a:cubicBezTo>
                  <a:pt x="17532" y="18887"/>
                  <a:pt x="17547" y="19016"/>
                  <a:pt x="17543" y="19092"/>
                </a:cubicBezTo>
                <a:cubicBezTo>
                  <a:pt x="17534" y="19231"/>
                  <a:pt x="17554" y="19258"/>
                  <a:pt x="17605" y="19189"/>
                </a:cubicBezTo>
                <a:cubicBezTo>
                  <a:pt x="17624" y="19164"/>
                  <a:pt x="17659" y="19209"/>
                  <a:pt x="17720" y="19322"/>
                </a:cubicBezTo>
                <a:cubicBezTo>
                  <a:pt x="17769" y="19413"/>
                  <a:pt x="17803" y="19482"/>
                  <a:pt x="17793" y="19482"/>
                </a:cubicBezTo>
                <a:cubicBezTo>
                  <a:pt x="17782" y="19482"/>
                  <a:pt x="17804" y="19523"/>
                  <a:pt x="17845" y="19565"/>
                </a:cubicBezTo>
                <a:cubicBezTo>
                  <a:pt x="17885" y="19608"/>
                  <a:pt x="17911" y="19651"/>
                  <a:pt x="17902" y="19670"/>
                </a:cubicBezTo>
                <a:cubicBezTo>
                  <a:pt x="17893" y="19689"/>
                  <a:pt x="17900" y="19705"/>
                  <a:pt x="17918" y="19705"/>
                </a:cubicBezTo>
                <a:cubicBezTo>
                  <a:pt x="17972" y="19705"/>
                  <a:pt x="18166" y="19935"/>
                  <a:pt x="18147" y="19977"/>
                </a:cubicBezTo>
                <a:cubicBezTo>
                  <a:pt x="18136" y="20000"/>
                  <a:pt x="18142" y="20000"/>
                  <a:pt x="18162" y="19983"/>
                </a:cubicBezTo>
                <a:cubicBezTo>
                  <a:pt x="18209" y="19945"/>
                  <a:pt x="18276" y="20031"/>
                  <a:pt x="18256" y="20102"/>
                </a:cubicBezTo>
                <a:cubicBezTo>
                  <a:pt x="18243" y="20148"/>
                  <a:pt x="18255" y="20154"/>
                  <a:pt x="18303" y="20137"/>
                </a:cubicBezTo>
                <a:cubicBezTo>
                  <a:pt x="18371" y="20113"/>
                  <a:pt x="18784" y="20358"/>
                  <a:pt x="18761" y="20409"/>
                </a:cubicBezTo>
                <a:cubicBezTo>
                  <a:pt x="18754" y="20425"/>
                  <a:pt x="18793" y="20438"/>
                  <a:pt x="18850" y="20436"/>
                </a:cubicBezTo>
                <a:cubicBezTo>
                  <a:pt x="18907" y="20435"/>
                  <a:pt x="19049" y="20452"/>
                  <a:pt x="19162" y="20478"/>
                </a:cubicBezTo>
                <a:cubicBezTo>
                  <a:pt x="19440" y="20543"/>
                  <a:pt x="19775" y="20509"/>
                  <a:pt x="20069" y="20388"/>
                </a:cubicBezTo>
                <a:cubicBezTo>
                  <a:pt x="20314" y="20286"/>
                  <a:pt x="20360" y="20273"/>
                  <a:pt x="20428" y="20297"/>
                </a:cubicBezTo>
                <a:cubicBezTo>
                  <a:pt x="20454" y="20306"/>
                  <a:pt x="20470" y="20289"/>
                  <a:pt x="20470" y="20248"/>
                </a:cubicBezTo>
                <a:cubicBezTo>
                  <a:pt x="20470" y="20160"/>
                  <a:pt x="20539" y="20109"/>
                  <a:pt x="20621" y="20137"/>
                </a:cubicBezTo>
                <a:cubicBezTo>
                  <a:pt x="20674" y="20155"/>
                  <a:pt x="20681" y="20148"/>
                  <a:pt x="20668" y="20102"/>
                </a:cubicBezTo>
                <a:cubicBezTo>
                  <a:pt x="20646" y="20026"/>
                  <a:pt x="20714" y="19958"/>
                  <a:pt x="20777" y="19990"/>
                </a:cubicBezTo>
                <a:cubicBezTo>
                  <a:pt x="20816" y="20010"/>
                  <a:pt x="20822" y="20003"/>
                  <a:pt x="20808" y="19956"/>
                </a:cubicBezTo>
                <a:cubicBezTo>
                  <a:pt x="20790" y="19893"/>
                  <a:pt x="20883" y="19787"/>
                  <a:pt x="20939" y="19809"/>
                </a:cubicBezTo>
                <a:cubicBezTo>
                  <a:pt x="20954" y="19815"/>
                  <a:pt x="20955" y="19811"/>
                  <a:pt x="20944" y="19795"/>
                </a:cubicBezTo>
                <a:cubicBezTo>
                  <a:pt x="20915" y="19757"/>
                  <a:pt x="21008" y="19627"/>
                  <a:pt x="21043" y="19656"/>
                </a:cubicBezTo>
                <a:cubicBezTo>
                  <a:pt x="21058" y="19669"/>
                  <a:pt x="21063" y="19663"/>
                  <a:pt x="21053" y="19642"/>
                </a:cubicBezTo>
                <a:cubicBezTo>
                  <a:pt x="21037" y="19607"/>
                  <a:pt x="21103" y="19503"/>
                  <a:pt x="21142" y="19503"/>
                </a:cubicBezTo>
                <a:cubicBezTo>
                  <a:pt x="21151" y="19503"/>
                  <a:pt x="21162" y="19488"/>
                  <a:pt x="21162" y="19468"/>
                </a:cubicBezTo>
                <a:cubicBezTo>
                  <a:pt x="21164" y="19403"/>
                  <a:pt x="21204" y="19335"/>
                  <a:pt x="21230" y="19356"/>
                </a:cubicBezTo>
                <a:cubicBezTo>
                  <a:pt x="21276" y="19394"/>
                  <a:pt x="21316" y="19334"/>
                  <a:pt x="21282" y="19280"/>
                </a:cubicBezTo>
                <a:cubicBezTo>
                  <a:pt x="21238" y="19209"/>
                  <a:pt x="21328" y="19039"/>
                  <a:pt x="21392" y="19071"/>
                </a:cubicBezTo>
                <a:cubicBezTo>
                  <a:pt x="21430" y="19090"/>
                  <a:pt x="21431" y="19084"/>
                  <a:pt x="21402" y="19036"/>
                </a:cubicBezTo>
                <a:cubicBezTo>
                  <a:pt x="21374" y="18989"/>
                  <a:pt x="21380" y="18941"/>
                  <a:pt x="21433" y="18778"/>
                </a:cubicBezTo>
                <a:cubicBezTo>
                  <a:pt x="21469" y="18669"/>
                  <a:pt x="21513" y="18492"/>
                  <a:pt x="21532" y="18381"/>
                </a:cubicBezTo>
                <a:cubicBezTo>
                  <a:pt x="21551" y="18269"/>
                  <a:pt x="21576" y="18144"/>
                  <a:pt x="21590" y="18109"/>
                </a:cubicBezTo>
                <a:cubicBezTo>
                  <a:pt x="21593" y="18099"/>
                  <a:pt x="21597" y="17772"/>
                  <a:pt x="21600" y="17252"/>
                </a:cubicBezTo>
                <a:cubicBezTo>
                  <a:pt x="21595" y="17108"/>
                  <a:pt x="21592" y="17012"/>
                  <a:pt x="21584" y="17008"/>
                </a:cubicBezTo>
                <a:cubicBezTo>
                  <a:pt x="21531" y="16984"/>
                  <a:pt x="21478" y="16682"/>
                  <a:pt x="21511" y="16597"/>
                </a:cubicBezTo>
                <a:cubicBezTo>
                  <a:pt x="21536" y="16536"/>
                  <a:pt x="21533" y="16529"/>
                  <a:pt x="21496" y="16548"/>
                </a:cubicBezTo>
                <a:cubicBezTo>
                  <a:pt x="21441" y="16577"/>
                  <a:pt x="21359" y="16385"/>
                  <a:pt x="21386" y="16291"/>
                </a:cubicBezTo>
                <a:cubicBezTo>
                  <a:pt x="21398" y="16249"/>
                  <a:pt x="21396" y="16239"/>
                  <a:pt x="21376" y="16256"/>
                </a:cubicBezTo>
                <a:cubicBezTo>
                  <a:pt x="21333" y="16291"/>
                  <a:pt x="21299" y="16205"/>
                  <a:pt x="21298" y="16054"/>
                </a:cubicBezTo>
                <a:cubicBezTo>
                  <a:pt x="21297" y="15941"/>
                  <a:pt x="21290" y="15929"/>
                  <a:pt x="21230" y="15928"/>
                </a:cubicBezTo>
                <a:cubicBezTo>
                  <a:pt x="21184" y="15928"/>
                  <a:pt x="21157" y="15908"/>
                  <a:pt x="21157" y="15866"/>
                </a:cubicBezTo>
                <a:cubicBezTo>
                  <a:pt x="21157" y="15831"/>
                  <a:pt x="21146" y="15798"/>
                  <a:pt x="21131" y="15796"/>
                </a:cubicBezTo>
                <a:cubicBezTo>
                  <a:pt x="21078" y="15789"/>
                  <a:pt x="21042" y="15722"/>
                  <a:pt x="21058" y="15663"/>
                </a:cubicBezTo>
                <a:cubicBezTo>
                  <a:pt x="21071" y="15620"/>
                  <a:pt x="21059" y="15605"/>
                  <a:pt x="21027" y="15622"/>
                </a:cubicBezTo>
                <a:cubicBezTo>
                  <a:pt x="20978" y="15647"/>
                  <a:pt x="20917" y="15571"/>
                  <a:pt x="20949" y="15524"/>
                </a:cubicBezTo>
                <a:cubicBezTo>
                  <a:pt x="20960" y="15508"/>
                  <a:pt x="20955" y="15504"/>
                  <a:pt x="20939" y="15517"/>
                </a:cubicBezTo>
                <a:cubicBezTo>
                  <a:pt x="20922" y="15530"/>
                  <a:pt x="20884" y="15510"/>
                  <a:pt x="20860" y="15475"/>
                </a:cubicBezTo>
                <a:cubicBezTo>
                  <a:pt x="20818" y="15412"/>
                  <a:pt x="20814" y="15399"/>
                  <a:pt x="20814" y="15315"/>
                </a:cubicBezTo>
                <a:cubicBezTo>
                  <a:pt x="20814" y="15291"/>
                  <a:pt x="20808" y="15280"/>
                  <a:pt x="20798" y="15294"/>
                </a:cubicBezTo>
                <a:cubicBezTo>
                  <a:pt x="20788" y="15308"/>
                  <a:pt x="20746" y="15278"/>
                  <a:pt x="20704" y="15225"/>
                </a:cubicBezTo>
                <a:cubicBezTo>
                  <a:pt x="20656" y="15163"/>
                  <a:pt x="20607" y="15133"/>
                  <a:pt x="20579" y="15148"/>
                </a:cubicBezTo>
                <a:cubicBezTo>
                  <a:pt x="20554" y="15161"/>
                  <a:pt x="20510" y="15156"/>
                  <a:pt x="20480" y="15134"/>
                </a:cubicBezTo>
                <a:cubicBezTo>
                  <a:pt x="20436" y="15103"/>
                  <a:pt x="20433" y="15085"/>
                  <a:pt x="20459" y="15043"/>
                </a:cubicBezTo>
                <a:cubicBezTo>
                  <a:pt x="20496" y="14984"/>
                  <a:pt x="20455" y="14966"/>
                  <a:pt x="20412" y="15022"/>
                </a:cubicBezTo>
                <a:cubicBezTo>
                  <a:pt x="20395" y="15046"/>
                  <a:pt x="20334" y="15031"/>
                  <a:pt x="20235" y="14981"/>
                </a:cubicBezTo>
                <a:cubicBezTo>
                  <a:pt x="19882" y="14801"/>
                  <a:pt x="19413" y="14757"/>
                  <a:pt x="19032" y="14862"/>
                </a:cubicBezTo>
                <a:cubicBezTo>
                  <a:pt x="18884" y="14903"/>
                  <a:pt x="18813" y="14904"/>
                  <a:pt x="18793" y="14876"/>
                </a:cubicBezTo>
                <a:cubicBezTo>
                  <a:pt x="18776" y="14854"/>
                  <a:pt x="18746" y="14841"/>
                  <a:pt x="18725" y="14841"/>
                </a:cubicBezTo>
                <a:cubicBezTo>
                  <a:pt x="18694" y="14841"/>
                  <a:pt x="18694" y="14849"/>
                  <a:pt x="18720" y="14890"/>
                </a:cubicBezTo>
                <a:cubicBezTo>
                  <a:pt x="18746" y="14932"/>
                  <a:pt x="18740" y="14954"/>
                  <a:pt x="18694" y="14988"/>
                </a:cubicBezTo>
                <a:cubicBezTo>
                  <a:pt x="18662" y="15010"/>
                  <a:pt x="18605" y="15015"/>
                  <a:pt x="18574" y="15002"/>
                </a:cubicBezTo>
                <a:cubicBezTo>
                  <a:pt x="18538" y="14986"/>
                  <a:pt x="18527" y="14992"/>
                  <a:pt x="18537" y="15015"/>
                </a:cubicBezTo>
                <a:cubicBezTo>
                  <a:pt x="18564" y="15073"/>
                  <a:pt x="18371" y="15216"/>
                  <a:pt x="18339" y="15162"/>
                </a:cubicBezTo>
                <a:cubicBezTo>
                  <a:pt x="18283" y="15065"/>
                  <a:pt x="18250" y="14865"/>
                  <a:pt x="18282" y="14813"/>
                </a:cubicBezTo>
                <a:cubicBezTo>
                  <a:pt x="18312" y="14765"/>
                  <a:pt x="18306" y="14760"/>
                  <a:pt x="18246" y="14751"/>
                </a:cubicBezTo>
                <a:cubicBezTo>
                  <a:pt x="18193" y="14743"/>
                  <a:pt x="18140" y="14570"/>
                  <a:pt x="18157" y="14458"/>
                </a:cubicBezTo>
                <a:cubicBezTo>
                  <a:pt x="18171" y="14363"/>
                  <a:pt x="18167" y="14350"/>
                  <a:pt x="18115" y="14367"/>
                </a:cubicBezTo>
                <a:cubicBezTo>
                  <a:pt x="18071" y="14383"/>
                  <a:pt x="18047" y="14359"/>
                  <a:pt x="17996" y="14256"/>
                </a:cubicBezTo>
                <a:cubicBezTo>
                  <a:pt x="17959" y="14182"/>
                  <a:pt x="17854" y="14021"/>
                  <a:pt x="17761" y="13901"/>
                </a:cubicBezTo>
                <a:cubicBezTo>
                  <a:pt x="17669" y="13780"/>
                  <a:pt x="17596" y="13669"/>
                  <a:pt x="17605" y="13650"/>
                </a:cubicBezTo>
                <a:cubicBezTo>
                  <a:pt x="17614" y="13631"/>
                  <a:pt x="17612" y="13622"/>
                  <a:pt x="17595" y="13636"/>
                </a:cubicBezTo>
                <a:cubicBezTo>
                  <a:pt x="17550" y="13673"/>
                  <a:pt x="17420" y="13553"/>
                  <a:pt x="17438" y="13490"/>
                </a:cubicBezTo>
                <a:cubicBezTo>
                  <a:pt x="17449" y="13453"/>
                  <a:pt x="17437" y="13438"/>
                  <a:pt x="17391" y="13441"/>
                </a:cubicBezTo>
                <a:cubicBezTo>
                  <a:pt x="17356" y="13443"/>
                  <a:pt x="17226" y="13387"/>
                  <a:pt x="17105" y="13315"/>
                </a:cubicBezTo>
                <a:cubicBezTo>
                  <a:pt x="16784" y="13125"/>
                  <a:pt x="16489" y="13053"/>
                  <a:pt x="16115" y="13078"/>
                </a:cubicBezTo>
                <a:cubicBezTo>
                  <a:pt x="15948" y="13090"/>
                  <a:pt x="15738" y="13130"/>
                  <a:pt x="15652" y="13162"/>
                </a:cubicBezTo>
                <a:cubicBezTo>
                  <a:pt x="15535" y="13205"/>
                  <a:pt x="15479" y="13212"/>
                  <a:pt x="15423" y="13183"/>
                </a:cubicBezTo>
                <a:cubicBezTo>
                  <a:pt x="15357" y="13150"/>
                  <a:pt x="15352" y="13150"/>
                  <a:pt x="15381" y="13197"/>
                </a:cubicBezTo>
                <a:cubicBezTo>
                  <a:pt x="15409" y="13243"/>
                  <a:pt x="15386" y="13265"/>
                  <a:pt x="15251" y="13357"/>
                </a:cubicBezTo>
                <a:cubicBezTo>
                  <a:pt x="15162" y="13417"/>
                  <a:pt x="15043" y="13513"/>
                  <a:pt x="14985" y="13566"/>
                </a:cubicBezTo>
                <a:cubicBezTo>
                  <a:pt x="14927" y="13619"/>
                  <a:pt x="14869" y="13655"/>
                  <a:pt x="14855" y="13643"/>
                </a:cubicBezTo>
                <a:cubicBezTo>
                  <a:pt x="14823" y="13617"/>
                  <a:pt x="14679" y="13758"/>
                  <a:pt x="14678" y="13817"/>
                </a:cubicBezTo>
                <a:cubicBezTo>
                  <a:pt x="14676" y="13908"/>
                  <a:pt x="14634" y="13958"/>
                  <a:pt x="14594" y="13915"/>
                </a:cubicBezTo>
                <a:cubicBezTo>
                  <a:pt x="14564" y="13881"/>
                  <a:pt x="14555" y="13891"/>
                  <a:pt x="14563" y="13949"/>
                </a:cubicBezTo>
                <a:cubicBezTo>
                  <a:pt x="14575" y="14034"/>
                  <a:pt x="14507" y="14189"/>
                  <a:pt x="14469" y="14158"/>
                </a:cubicBezTo>
                <a:cubicBezTo>
                  <a:pt x="14455" y="14147"/>
                  <a:pt x="14451" y="14157"/>
                  <a:pt x="14459" y="14186"/>
                </a:cubicBezTo>
                <a:cubicBezTo>
                  <a:pt x="14468" y="14216"/>
                  <a:pt x="14441" y="14270"/>
                  <a:pt x="14402" y="14312"/>
                </a:cubicBezTo>
                <a:cubicBezTo>
                  <a:pt x="14363" y="14352"/>
                  <a:pt x="14340" y="14397"/>
                  <a:pt x="14350" y="14409"/>
                </a:cubicBezTo>
                <a:cubicBezTo>
                  <a:pt x="14381" y="14451"/>
                  <a:pt x="14303" y="14544"/>
                  <a:pt x="14256" y="14521"/>
                </a:cubicBezTo>
                <a:cubicBezTo>
                  <a:pt x="14217" y="14501"/>
                  <a:pt x="14215" y="14506"/>
                  <a:pt x="14245" y="14556"/>
                </a:cubicBezTo>
                <a:cubicBezTo>
                  <a:pt x="14275" y="14604"/>
                  <a:pt x="14268" y="14649"/>
                  <a:pt x="14204" y="14827"/>
                </a:cubicBezTo>
                <a:cubicBezTo>
                  <a:pt x="14162" y="14945"/>
                  <a:pt x="14096" y="15071"/>
                  <a:pt x="14058" y="15106"/>
                </a:cubicBezTo>
                <a:cubicBezTo>
                  <a:pt x="13991" y="15169"/>
                  <a:pt x="13981" y="15162"/>
                  <a:pt x="13740" y="15050"/>
                </a:cubicBezTo>
                <a:cubicBezTo>
                  <a:pt x="13524" y="14950"/>
                  <a:pt x="13445" y="14939"/>
                  <a:pt x="13131" y="14925"/>
                </a:cubicBezTo>
                <a:cubicBezTo>
                  <a:pt x="12711" y="14906"/>
                  <a:pt x="12445" y="14971"/>
                  <a:pt x="12100" y="15190"/>
                </a:cubicBezTo>
                <a:cubicBezTo>
                  <a:pt x="11988" y="15260"/>
                  <a:pt x="11886" y="15307"/>
                  <a:pt x="11870" y="15294"/>
                </a:cubicBezTo>
                <a:cubicBezTo>
                  <a:pt x="11854" y="15280"/>
                  <a:pt x="11849" y="15292"/>
                  <a:pt x="11860" y="15315"/>
                </a:cubicBezTo>
                <a:cubicBezTo>
                  <a:pt x="11871" y="15339"/>
                  <a:pt x="11842" y="15378"/>
                  <a:pt x="11792" y="15413"/>
                </a:cubicBezTo>
                <a:cubicBezTo>
                  <a:pt x="11745" y="15445"/>
                  <a:pt x="11609" y="15600"/>
                  <a:pt x="11490" y="15761"/>
                </a:cubicBezTo>
                <a:cubicBezTo>
                  <a:pt x="11371" y="15922"/>
                  <a:pt x="11258" y="16054"/>
                  <a:pt x="11240" y="16054"/>
                </a:cubicBezTo>
                <a:cubicBezTo>
                  <a:pt x="11223" y="16054"/>
                  <a:pt x="11218" y="16077"/>
                  <a:pt x="11224" y="16102"/>
                </a:cubicBezTo>
                <a:cubicBezTo>
                  <a:pt x="11231" y="16128"/>
                  <a:pt x="11222" y="16173"/>
                  <a:pt x="11209" y="16207"/>
                </a:cubicBezTo>
                <a:cubicBezTo>
                  <a:pt x="11187" y="16263"/>
                  <a:pt x="11182" y="16265"/>
                  <a:pt x="11105" y="16214"/>
                </a:cubicBezTo>
                <a:cubicBezTo>
                  <a:pt x="11052" y="16179"/>
                  <a:pt x="11023" y="16141"/>
                  <a:pt x="11032" y="16109"/>
                </a:cubicBezTo>
                <a:cubicBezTo>
                  <a:pt x="11040" y="16080"/>
                  <a:pt x="11029" y="16054"/>
                  <a:pt x="11006" y="16054"/>
                </a:cubicBezTo>
                <a:cubicBezTo>
                  <a:pt x="10983" y="16054"/>
                  <a:pt x="10955" y="16055"/>
                  <a:pt x="10943" y="16054"/>
                </a:cubicBezTo>
                <a:cubicBezTo>
                  <a:pt x="10908" y="16051"/>
                  <a:pt x="10748" y="15824"/>
                  <a:pt x="10761" y="15796"/>
                </a:cubicBezTo>
                <a:cubicBezTo>
                  <a:pt x="10768" y="15781"/>
                  <a:pt x="10746" y="15758"/>
                  <a:pt x="10714" y="15747"/>
                </a:cubicBezTo>
                <a:cubicBezTo>
                  <a:pt x="10682" y="15736"/>
                  <a:pt x="10663" y="15711"/>
                  <a:pt x="10672" y="15691"/>
                </a:cubicBezTo>
                <a:cubicBezTo>
                  <a:pt x="10698" y="15636"/>
                  <a:pt x="10498" y="15416"/>
                  <a:pt x="10464" y="15461"/>
                </a:cubicBezTo>
                <a:cubicBezTo>
                  <a:pt x="10425" y="15513"/>
                  <a:pt x="10334" y="15444"/>
                  <a:pt x="10334" y="15364"/>
                </a:cubicBezTo>
                <a:cubicBezTo>
                  <a:pt x="10334" y="15320"/>
                  <a:pt x="10324" y="15315"/>
                  <a:pt x="10303" y="15343"/>
                </a:cubicBezTo>
                <a:cubicBezTo>
                  <a:pt x="10281" y="15371"/>
                  <a:pt x="10241" y="15366"/>
                  <a:pt x="10162" y="15315"/>
                </a:cubicBezTo>
                <a:cubicBezTo>
                  <a:pt x="10069" y="15255"/>
                  <a:pt x="10060" y="15230"/>
                  <a:pt x="10089" y="15183"/>
                </a:cubicBezTo>
                <a:cubicBezTo>
                  <a:pt x="10119" y="15134"/>
                  <a:pt x="10106" y="15135"/>
                  <a:pt x="10000" y="15148"/>
                </a:cubicBezTo>
                <a:cubicBezTo>
                  <a:pt x="9863" y="15165"/>
                  <a:pt x="9672" y="15109"/>
                  <a:pt x="9631" y="15043"/>
                </a:cubicBezTo>
                <a:cubicBezTo>
                  <a:pt x="9615" y="15019"/>
                  <a:pt x="9541" y="15000"/>
                  <a:pt x="9464" y="15002"/>
                </a:cubicBezTo>
                <a:lnTo>
                  <a:pt x="9323" y="15009"/>
                </a:lnTo>
                <a:lnTo>
                  <a:pt x="9318" y="14528"/>
                </a:lnTo>
                <a:cubicBezTo>
                  <a:pt x="9313" y="14238"/>
                  <a:pt x="9322" y="14035"/>
                  <a:pt x="9339" y="14012"/>
                </a:cubicBezTo>
                <a:cubicBezTo>
                  <a:pt x="9355" y="13991"/>
                  <a:pt x="9429" y="13976"/>
                  <a:pt x="9506" y="13977"/>
                </a:cubicBezTo>
                <a:lnTo>
                  <a:pt x="9641" y="13984"/>
                </a:lnTo>
                <a:lnTo>
                  <a:pt x="9625" y="13796"/>
                </a:lnTo>
                <a:cubicBezTo>
                  <a:pt x="9616" y="13692"/>
                  <a:pt x="9605" y="13584"/>
                  <a:pt x="9599" y="13559"/>
                </a:cubicBezTo>
                <a:cubicBezTo>
                  <a:pt x="9594" y="13534"/>
                  <a:pt x="9607" y="13501"/>
                  <a:pt x="9631" y="13483"/>
                </a:cubicBezTo>
                <a:cubicBezTo>
                  <a:pt x="9660" y="13461"/>
                  <a:pt x="9666" y="13443"/>
                  <a:pt x="9646" y="13427"/>
                </a:cubicBezTo>
                <a:cubicBezTo>
                  <a:pt x="9626" y="13410"/>
                  <a:pt x="9624" y="13369"/>
                  <a:pt x="9641" y="13308"/>
                </a:cubicBezTo>
                <a:cubicBezTo>
                  <a:pt x="9657" y="13253"/>
                  <a:pt x="9656" y="13181"/>
                  <a:pt x="9641" y="13127"/>
                </a:cubicBezTo>
                <a:cubicBezTo>
                  <a:pt x="9627" y="13079"/>
                  <a:pt x="9624" y="13032"/>
                  <a:pt x="9631" y="13023"/>
                </a:cubicBezTo>
                <a:cubicBezTo>
                  <a:pt x="9685" y="12950"/>
                  <a:pt x="9690" y="12462"/>
                  <a:pt x="9636" y="12507"/>
                </a:cubicBezTo>
                <a:cubicBezTo>
                  <a:pt x="9623" y="12517"/>
                  <a:pt x="9598" y="12508"/>
                  <a:pt x="9579" y="12486"/>
                </a:cubicBezTo>
                <a:cubicBezTo>
                  <a:pt x="9559" y="12465"/>
                  <a:pt x="9492" y="12433"/>
                  <a:pt x="9433" y="12417"/>
                </a:cubicBezTo>
                <a:lnTo>
                  <a:pt x="9323" y="12382"/>
                </a:lnTo>
                <a:lnTo>
                  <a:pt x="9313" y="11079"/>
                </a:lnTo>
                <a:cubicBezTo>
                  <a:pt x="9300" y="9892"/>
                  <a:pt x="9294" y="9778"/>
                  <a:pt x="9250" y="9741"/>
                </a:cubicBezTo>
                <a:cubicBezTo>
                  <a:pt x="9214" y="9710"/>
                  <a:pt x="9135" y="9720"/>
                  <a:pt x="8907" y="9804"/>
                </a:cubicBezTo>
                <a:cubicBezTo>
                  <a:pt x="8743" y="9863"/>
                  <a:pt x="8564" y="9916"/>
                  <a:pt x="8511" y="9915"/>
                </a:cubicBezTo>
                <a:cubicBezTo>
                  <a:pt x="8458" y="9914"/>
                  <a:pt x="8401" y="9930"/>
                  <a:pt x="8386" y="9957"/>
                </a:cubicBezTo>
                <a:cubicBezTo>
                  <a:pt x="8351" y="10018"/>
                  <a:pt x="7279" y="10428"/>
                  <a:pt x="7240" y="10396"/>
                </a:cubicBezTo>
                <a:cubicBezTo>
                  <a:pt x="7224" y="10383"/>
                  <a:pt x="7215" y="10335"/>
                  <a:pt x="7219" y="10291"/>
                </a:cubicBezTo>
                <a:cubicBezTo>
                  <a:pt x="7225" y="10231"/>
                  <a:pt x="7212" y="10215"/>
                  <a:pt x="7167" y="10215"/>
                </a:cubicBezTo>
                <a:cubicBezTo>
                  <a:pt x="7083" y="10215"/>
                  <a:pt x="7065" y="10170"/>
                  <a:pt x="7110" y="10096"/>
                </a:cubicBezTo>
                <a:cubicBezTo>
                  <a:pt x="7143" y="10041"/>
                  <a:pt x="7139" y="10034"/>
                  <a:pt x="7099" y="10054"/>
                </a:cubicBezTo>
                <a:cubicBezTo>
                  <a:pt x="7035" y="10087"/>
                  <a:pt x="6969" y="9978"/>
                  <a:pt x="6980" y="9852"/>
                </a:cubicBezTo>
                <a:cubicBezTo>
                  <a:pt x="6984" y="9795"/>
                  <a:pt x="6983" y="9757"/>
                  <a:pt x="6974" y="9769"/>
                </a:cubicBezTo>
                <a:cubicBezTo>
                  <a:pt x="6951" y="9800"/>
                  <a:pt x="6852" y="9675"/>
                  <a:pt x="6870" y="9636"/>
                </a:cubicBezTo>
                <a:cubicBezTo>
                  <a:pt x="6878" y="9619"/>
                  <a:pt x="6867" y="9602"/>
                  <a:pt x="6844" y="9602"/>
                </a:cubicBezTo>
                <a:cubicBezTo>
                  <a:pt x="6821" y="9602"/>
                  <a:pt x="6784" y="9556"/>
                  <a:pt x="6761" y="9497"/>
                </a:cubicBezTo>
                <a:lnTo>
                  <a:pt x="6719" y="9393"/>
                </a:lnTo>
                <a:lnTo>
                  <a:pt x="6849" y="9281"/>
                </a:lnTo>
                <a:cubicBezTo>
                  <a:pt x="6931" y="9213"/>
                  <a:pt x="7011" y="9177"/>
                  <a:pt x="7058" y="9183"/>
                </a:cubicBezTo>
                <a:cubicBezTo>
                  <a:pt x="7116" y="9192"/>
                  <a:pt x="7127" y="9185"/>
                  <a:pt x="7105" y="9149"/>
                </a:cubicBezTo>
                <a:cubicBezTo>
                  <a:pt x="7068" y="9089"/>
                  <a:pt x="7169" y="8954"/>
                  <a:pt x="7219" y="8995"/>
                </a:cubicBezTo>
                <a:cubicBezTo>
                  <a:pt x="7239" y="9012"/>
                  <a:pt x="7245" y="9011"/>
                  <a:pt x="7235" y="8988"/>
                </a:cubicBezTo>
                <a:cubicBezTo>
                  <a:pt x="7213" y="8941"/>
                  <a:pt x="7278" y="8863"/>
                  <a:pt x="7328" y="8877"/>
                </a:cubicBezTo>
                <a:cubicBezTo>
                  <a:pt x="7349" y="8883"/>
                  <a:pt x="7363" y="8865"/>
                  <a:pt x="7360" y="8842"/>
                </a:cubicBezTo>
                <a:cubicBezTo>
                  <a:pt x="7357" y="8819"/>
                  <a:pt x="7385" y="8763"/>
                  <a:pt x="7422" y="8717"/>
                </a:cubicBezTo>
                <a:cubicBezTo>
                  <a:pt x="7481" y="8642"/>
                  <a:pt x="7490" y="8642"/>
                  <a:pt x="7506" y="8696"/>
                </a:cubicBezTo>
                <a:cubicBezTo>
                  <a:pt x="7515" y="8729"/>
                  <a:pt x="7536" y="8758"/>
                  <a:pt x="7552" y="8758"/>
                </a:cubicBezTo>
                <a:cubicBezTo>
                  <a:pt x="7569" y="8758"/>
                  <a:pt x="7572" y="8743"/>
                  <a:pt x="7563" y="8731"/>
                </a:cubicBezTo>
                <a:cubicBezTo>
                  <a:pt x="7553" y="8718"/>
                  <a:pt x="7563" y="8680"/>
                  <a:pt x="7578" y="8640"/>
                </a:cubicBezTo>
                <a:cubicBezTo>
                  <a:pt x="7599" y="8590"/>
                  <a:pt x="7626" y="8570"/>
                  <a:pt x="7667" y="8584"/>
                </a:cubicBezTo>
                <a:cubicBezTo>
                  <a:pt x="7726" y="8604"/>
                  <a:pt x="7724" y="8606"/>
                  <a:pt x="7662" y="8542"/>
                </a:cubicBezTo>
                <a:lnTo>
                  <a:pt x="7599" y="8480"/>
                </a:lnTo>
                <a:lnTo>
                  <a:pt x="7693" y="8361"/>
                </a:lnTo>
                <a:cubicBezTo>
                  <a:pt x="7744" y="8296"/>
                  <a:pt x="7795" y="8255"/>
                  <a:pt x="7808" y="8271"/>
                </a:cubicBezTo>
                <a:cubicBezTo>
                  <a:pt x="7820" y="8286"/>
                  <a:pt x="7824" y="8275"/>
                  <a:pt x="7813" y="8250"/>
                </a:cubicBezTo>
                <a:cubicBezTo>
                  <a:pt x="7790" y="8196"/>
                  <a:pt x="7928" y="7934"/>
                  <a:pt x="7964" y="7964"/>
                </a:cubicBezTo>
                <a:cubicBezTo>
                  <a:pt x="8006" y="7999"/>
                  <a:pt x="8047" y="7944"/>
                  <a:pt x="8016" y="7894"/>
                </a:cubicBezTo>
                <a:cubicBezTo>
                  <a:pt x="7982" y="7840"/>
                  <a:pt x="8088" y="7602"/>
                  <a:pt x="8131" y="7637"/>
                </a:cubicBezTo>
                <a:cubicBezTo>
                  <a:pt x="8147" y="7650"/>
                  <a:pt x="8154" y="7638"/>
                  <a:pt x="8146" y="7609"/>
                </a:cubicBezTo>
                <a:cubicBezTo>
                  <a:pt x="8139" y="7581"/>
                  <a:pt x="8142" y="7527"/>
                  <a:pt x="8157" y="7490"/>
                </a:cubicBezTo>
                <a:cubicBezTo>
                  <a:pt x="8178" y="7434"/>
                  <a:pt x="8192" y="7429"/>
                  <a:pt x="8230" y="7469"/>
                </a:cubicBezTo>
                <a:cubicBezTo>
                  <a:pt x="8269" y="7513"/>
                  <a:pt x="8270" y="7506"/>
                  <a:pt x="8256" y="7386"/>
                </a:cubicBezTo>
                <a:cubicBezTo>
                  <a:pt x="8238" y="7242"/>
                  <a:pt x="8291" y="7081"/>
                  <a:pt x="8329" y="7163"/>
                </a:cubicBezTo>
                <a:cubicBezTo>
                  <a:pt x="8381" y="7276"/>
                  <a:pt x="8405" y="7159"/>
                  <a:pt x="8360" y="7017"/>
                </a:cubicBezTo>
                <a:cubicBezTo>
                  <a:pt x="8326" y="6911"/>
                  <a:pt x="8396" y="6811"/>
                  <a:pt x="8589" y="6675"/>
                </a:cubicBezTo>
                <a:cubicBezTo>
                  <a:pt x="9370" y="6125"/>
                  <a:pt x="9779" y="4950"/>
                  <a:pt x="9599" y="3783"/>
                </a:cubicBezTo>
                <a:cubicBezTo>
                  <a:pt x="9554" y="3487"/>
                  <a:pt x="9424" y="3075"/>
                  <a:pt x="9303" y="2836"/>
                </a:cubicBezTo>
                <a:cubicBezTo>
                  <a:pt x="9263" y="2759"/>
                  <a:pt x="9237" y="2686"/>
                  <a:pt x="9245" y="2669"/>
                </a:cubicBezTo>
                <a:cubicBezTo>
                  <a:pt x="9253" y="2651"/>
                  <a:pt x="9247" y="2642"/>
                  <a:pt x="9235" y="2648"/>
                </a:cubicBezTo>
                <a:cubicBezTo>
                  <a:pt x="9222" y="2653"/>
                  <a:pt x="9136" y="2553"/>
                  <a:pt x="9042" y="2432"/>
                </a:cubicBezTo>
                <a:cubicBezTo>
                  <a:pt x="8754" y="2057"/>
                  <a:pt x="8406" y="1823"/>
                  <a:pt x="8000" y="1728"/>
                </a:cubicBezTo>
                <a:cubicBezTo>
                  <a:pt x="7783" y="1677"/>
                  <a:pt x="7777" y="1671"/>
                  <a:pt x="7610" y="1449"/>
                </a:cubicBezTo>
                <a:cubicBezTo>
                  <a:pt x="7516" y="1325"/>
                  <a:pt x="7444" y="1206"/>
                  <a:pt x="7453" y="1185"/>
                </a:cubicBezTo>
                <a:cubicBezTo>
                  <a:pt x="7463" y="1163"/>
                  <a:pt x="7461" y="1155"/>
                  <a:pt x="7448" y="1171"/>
                </a:cubicBezTo>
                <a:cubicBezTo>
                  <a:pt x="7412" y="1214"/>
                  <a:pt x="7300" y="1052"/>
                  <a:pt x="7318" y="982"/>
                </a:cubicBezTo>
                <a:cubicBezTo>
                  <a:pt x="7331" y="934"/>
                  <a:pt x="7327" y="932"/>
                  <a:pt x="7297" y="969"/>
                </a:cubicBezTo>
                <a:cubicBezTo>
                  <a:pt x="7247" y="1031"/>
                  <a:pt x="7171" y="954"/>
                  <a:pt x="7214" y="885"/>
                </a:cubicBezTo>
                <a:cubicBezTo>
                  <a:pt x="7252" y="823"/>
                  <a:pt x="7199" y="769"/>
                  <a:pt x="7151" y="822"/>
                </a:cubicBezTo>
                <a:cubicBezTo>
                  <a:pt x="7113" y="864"/>
                  <a:pt x="6929" y="735"/>
                  <a:pt x="6953" y="683"/>
                </a:cubicBezTo>
                <a:cubicBezTo>
                  <a:pt x="6961" y="667"/>
                  <a:pt x="6943" y="652"/>
                  <a:pt x="6917" y="655"/>
                </a:cubicBezTo>
                <a:cubicBezTo>
                  <a:pt x="6886" y="658"/>
                  <a:pt x="6870" y="639"/>
                  <a:pt x="6875" y="599"/>
                </a:cubicBezTo>
                <a:cubicBezTo>
                  <a:pt x="6883" y="534"/>
                  <a:pt x="6793" y="476"/>
                  <a:pt x="6745" y="516"/>
                </a:cubicBezTo>
                <a:cubicBezTo>
                  <a:pt x="6730" y="528"/>
                  <a:pt x="6693" y="517"/>
                  <a:pt x="6662" y="495"/>
                </a:cubicBezTo>
                <a:cubicBezTo>
                  <a:pt x="6613" y="460"/>
                  <a:pt x="6610" y="447"/>
                  <a:pt x="6641" y="397"/>
                </a:cubicBezTo>
                <a:cubicBezTo>
                  <a:pt x="6673" y="345"/>
                  <a:pt x="6664" y="342"/>
                  <a:pt x="6568" y="362"/>
                </a:cubicBezTo>
                <a:cubicBezTo>
                  <a:pt x="6456" y="386"/>
                  <a:pt x="6302" y="314"/>
                  <a:pt x="6302" y="237"/>
                </a:cubicBezTo>
                <a:cubicBezTo>
                  <a:pt x="6302" y="215"/>
                  <a:pt x="6288" y="205"/>
                  <a:pt x="6266" y="216"/>
                </a:cubicBezTo>
                <a:cubicBezTo>
                  <a:pt x="6208" y="246"/>
                  <a:pt x="5711" y="68"/>
                  <a:pt x="5719" y="21"/>
                </a:cubicBezTo>
                <a:cubicBezTo>
                  <a:pt x="5721" y="12"/>
                  <a:pt x="5607" y="6"/>
                  <a:pt x="5438" y="0"/>
                </a:cubicBezTo>
                <a:close/>
                <a:moveTo>
                  <a:pt x="8167" y="2362"/>
                </a:moveTo>
                <a:cubicBezTo>
                  <a:pt x="8202" y="2363"/>
                  <a:pt x="8273" y="2398"/>
                  <a:pt x="8381" y="2474"/>
                </a:cubicBezTo>
                <a:cubicBezTo>
                  <a:pt x="8642" y="2656"/>
                  <a:pt x="8906" y="3012"/>
                  <a:pt x="9042" y="3358"/>
                </a:cubicBezTo>
                <a:cubicBezTo>
                  <a:pt x="9363" y="4179"/>
                  <a:pt x="9257" y="5109"/>
                  <a:pt x="8766" y="5811"/>
                </a:cubicBezTo>
                <a:cubicBezTo>
                  <a:pt x="8591" y="6061"/>
                  <a:pt x="8560" y="6052"/>
                  <a:pt x="8605" y="5776"/>
                </a:cubicBezTo>
                <a:cubicBezTo>
                  <a:pt x="8651" y="5490"/>
                  <a:pt x="8636" y="4356"/>
                  <a:pt x="8584" y="4020"/>
                </a:cubicBezTo>
                <a:cubicBezTo>
                  <a:pt x="8538" y="3726"/>
                  <a:pt x="8546" y="3648"/>
                  <a:pt x="8605" y="3693"/>
                </a:cubicBezTo>
                <a:cubicBezTo>
                  <a:pt x="8623" y="3707"/>
                  <a:pt x="8623" y="3705"/>
                  <a:pt x="8610" y="3686"/>
                </a:cubicBezTo>
                <a:cubicBezTo>
                  <a:pt x="8597" y="3667"/>
                  <a:pt x="8578" y="3651"/>
                  <a:pt x="8563" y="3651"/>
                </a:cubicBezTo>
                <a:cubicBezTo>
                  <a:pt x="8547" y="3651"/>
                  <a:pt x="8489" y="3474"/>
                  <a:pt x="8433" y="3261"/>
                </a:cubicBezTo>
                <a:cubicBezTo>
                  <a:pt x="8376" y="3048"/>
                  <a:pt x="8307" y="2824"/>
                  <a:pt x="8282" y="2759"/>
                </a:cubicBezTo>
                <a:cubicBezTo>
                  <a:pt x="8256" y="2695"/>
                  <a:pt x="8246" y="2613"/>
                  <a:pt x="8256" y="2578"/>
                </a:cubicBezTo>
                <a:cubicBezTo>
                  <a:pt x="8267" y="2538"/>
                  <a:pt x="8264" y="2521"/>
                  <a:pt x="8245" y="2536"/>
                </a:cubicBezTo>
                <a:cubicBezTo>
                  <a:pt x="8229" y="2550"/>
                  <a:pt x="8191" y="2523"/>
                  <a:pt x="8167" y="2474"/>
                </a:cubicBezTo>
                <a:cubicBezTo>
                  <a:pt x="8131" y="2400"/>
                  <a:pt x="8132" y="2361"/>
                  <a:pt x="8167" y="2362"/>
                </a:cubicBezTo>
                <a:close/>
                <a:moveTo>
                  <a:pt x="1917" y="2425"/>
                </a:moveTo>
                <a:cubicBezTo>
                  <a:pt x="1943" y="2421"/>
                  <a:pt x="1955" y="2440"/>
                  <a:pt x="1974" y="2487"/>
                </a:cubicBezTo>
                <a:cubicBezTo>
                  <a:pt x="2016" y="2591"/>
                  <a:pt x="1958" y="2732"/>
                  <a:pt x="1901" y="2669"/>
                </a:cubicBezTo>
                <a:cubicBezTo>
                  <a:pt x="1856" y="2619"/>
                  <a:pt x="1847" y="2673"/>
                  <a:pt x="1891" y="2731"/>
                </a:cubicBezTo>
                <a:cubicBezTo>
                  <a:pt x="1932" y="2786"/>
                  <a:pt x="1818" y="3129"/>
                  <a:pt x="1771" y="3094"/>
                </a:cubicBezTo>
                <a:cubicBezTo>
                  <a:pt x="1745" y="3074"/>
                  <a:pt x="1744" y="3076"/>
                  <a:pt x="1766" y="3108"/>
                </a:cubicBezTo>
                <a:cubicBezTo>
                  <a:pt x="1801" y="3160"/>
                  <a:pt x="1719" y="3540"/>
                  <a:pt x="1672" y="3540"/>
                </a:cubicBezTo>
                <a:cubicBezTo>
                  <a:pt x="1636" y="3540"/>
                  <a:pt x="1634" y="3558"/>
                  <a:pt x="1656" y="3637"/>
                </a:cubicBezTo>
                <a:cubicBezTo>
                  <a:pt x="1666" y="3670"/>
                  <a:pt x="1654" y="3834"/>
                  <a:pt x="1630" y="3999"/>
                </a:cubicBezTo>
                <a:cubicBezTo>
                  <a:pt x="1566" y="4455"/>
                  <a:pt x="1546" y="5035"/>
                  <a:pt x="1583" y="5491"/>
                </a:cubicBezTo>
                <a:cubicBezTo>
                  <a:pt x="1601" y="5712"/>
                  <a:pt x="1622" y="5911"/>
                  <a:pt x="1625" y="5930"/>
                </a:cubicBezTo>
                <a:cubicBezTo>
                  <a:pt x="1651" y="6106"/>
                  <a:pt x="1377" y="5772"/>
                  <a:pt x="1219" y="5435"/>
                </a:cubicBezTo>
                <a:cubicBezTo>
                  <a:pt x="1033" y="5040"/>
                  <a:pt x="995" y="4848"/>
                  <a:pt x="995" y="4334"/>
                </a:cubicBezTo>
                <a:cubicBezTo>
                  <a:pt x="995" y="3938"/>
                  <a:pt x="1007" y="3841"/>
                  <a:pt x="1063" y="3651"/>
                </a:cubicBezTo>
                <a:cubicBezTo>
                  <a:pt x="1201" y="3177"/>
                  <a:pt x="1461" y="2757"/>
                  <a:pt x="1766" y="2522"/>
                </a:cubicBezTo>
                <a:cubicBezTo>
                  <a:pt x="1848" y="2459"/>
                  <a:pt x="1890" y="2429"/>
                  <a:pt x="1917" y="2425"/>
                </a:cubicBezTo>
                <a:close/>
                <a:moveTo>
                  <a:pt x="9641" y="12368"/>
                </a:moveTo>
                <a:cubicBezTo>
                  <a:pt x="9625" y="12368"/>
                  <a:pt x="9621" y="12389"/>
                  <a:pt x="9631" y="12410"/>
                </a:cubicBezTo>
                <a:cubicBezTo>
                  <a:pt x="9640" y="12430"/>
                  <a:pt x="9650" y="12444"/>
                  <a:pt x="9657" y="12444"/>
                </a:cubicBezTo>
                <a:cubicBezTo>
                  <a:pt x="9663" y="12444"/>
                  <a:pt x="9672" y="12430"/>
                  <a:pt x="9672" y="12410"/>
                </a:cubicBezTo>
                <a:cubicBezTo>
                  <a:pt x="9672" y="12389"/>
                  <a:pt x="9657" y="12368"/>
                  <a:pt x="9641" y="123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5" name="Shape 1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Why?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the low hanging fruit will save time later.</a:t>
            </a:r>
          </a:p>
          <a:p>
            <a:pPr lvl="1"/>
            <a:r>
              <a:t>Fix it now while the app is in testing.</a:t>
            </a:r>
          </a:p>
          <a:p>
            <a:pPr lvl="1"/>
            <a:r>
              <a:t>Avoid a penetration tester finding it later.</a:t>
            </a:r>
          </a:p>
          <a:p>
            <a:pPr/>
            <a:r>
              <a:t>ZAP experience may become important to you.</a:t>
            </a:r>
          </a:p>
          <a:p>
            <a:pPr lvl="1"/>
            <a:r>
              <a:t>Web app security won’t be going away.</a:t>
            </a:r>
          </a:p>
          <a:p>
            <a:pPr lvl="1"/>
            <a:r>
              <a:t>Being able to talk about your experience with it could be beneficial in interviews.</a:t>
            </a:r>
          </a:p>
          <a:p>
            <a:pPr/>
            <a:r>
              <a:t>It’s really simple to get started.</a:t>
            </a:r>
          </a:p>
          <a:p>
            <a:pPr lvl="1"/>
            <a:r>
              <a:t>Even if you don’t do much more, that’s MUCH better than nothing.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Resources</a:t>
            </a:r>
          </a:p>
        </p:txBody>
      </p:sp>
      <p:sp>
        <p:nvSpPr>
          <p:cNvPr id="346" name="Shape 3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 security groups and conferences</a:t>
            </a:r>
          </a:p>
          <a:p>
            <a:pPr lvl="1"/>
            <a:r>
              <a:t>#misec</a:t>
            </a:r>
          </a:p>
          <a:p>
            <a:pPr lvl="1"/>
            <a:r>
              <a:t>#ohsec</a:t>
            </a:r>
          </a:p>
          <a:p>
            <a:pPr lvl="1"/>
            <a:r>
              <a:t>BSides - Great one day conferences.</a:t>
            </a:r>
          </a:p>
          <a:p>
            <a:pPr lvl="2" marL="1257300" indent="-342900"/>
            <a:r>
              <a:t>BSides Indy (March), BSides Cleveland (June), BSides Detroit (July)</a:t>
            </a:r>
          </a:p>
          <a:p>
            <a:pPr lvl="2" marL="1257300" indent="-342900"/>
            <a:r>
              <a:t>CONverge (Detroit, July)</a:t>
            </a:r>
          </a:p>
          <a:p>
            <a:pPr lvl="2" marL="1257300" indent="-342900"/>
            <a:r>
              <a:t>CircleCityCon (Indy, June)</a:t>
            </a:r>
          </a:p>
          <a:p>
            <a:pPr/>
            <a:r>
              <a:t>Web Application Hacker’s Handbook</a:t>
            </a:r>
          </a:p>
          <a:p>
            <a:pPr/>
            <a:r>
              <a:t>Bug Hunter’s Methodology</a:t>
            </a:r>
          </a:p>
        </p:txBody>
      </p:sp>
      <p:sp>
        <p:nvSpPr>
          <p:cNvPr id="347" name="Shape 3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Thoughts &amp; Questions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351" name="Shape 3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354" name="Shape 354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Chris Maddalena</a:t>
            </a:r>
          </a:p>
          <a:p>
            <a:pPr/>
            <a:r>
              <a:t>@cmaddalena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Penetration Test?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Penetration tests are one form of “red teaming”.</a:t>
            </a:r>
          </a:p>
          <a:p>
            <a:pPr/>
            <a:r>
              <a:t>Security professionals using tools, knowledge, and creativity to try to discover problems.</a:t>
            </a:r>
          </a:p>
          <a:p>
            <a:pPr/>
            <a:r>
              <a:t>The result is a report detailing the findings from the perspective of an attacker.</a:t>
            </a:r>
          </a:p>
        </p:txBody>
      </p:sp>
      <p:pic>
        <p:nvPicPr>
          <p:cNvPr id="16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3689" t="6365" r="13162" b="6502"/>
          <a:stretch>
            <a:fillRect/>
          </a:stretch>
        </p:blipFill>
        <p:spPr>
          <a:xfrm>
            <a:off x="3725132" y="2711716"/>
            <a:ext cx="1707493" cy="203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42" fill="norm" stroke="1" extrusionOk="0">
                <a:moveTo>
                  <a:pt x="9689" y="4"/>
                </a:moveTo>
                <a:cubicBezTo>
                  <a:pt x="9336" y="23"/>
                  <a:pt x="9001" y="100"/>
                  <a:pt x="8736" y="231"/>
                </a:cubicBezTo>
                <a:cubicBezTo>
                  <a:pt x="8422" y="387"/>
                  <a:pt x="8190" y="428"/>
                  <a:pt x="8054" y="357"/>
                </a:cubicBezTo>
                <a:cubicBezTo>
                  <a:pt x="7661" y="154"/>
                  <a:pt x="6182" y="1189"/>
                  <a:pt x="6174" y="1673"/>
                </a:cubicBezTo>
                <a:cubicBezTo>
                  <a:pt x="6171" y="1843"/>
                  <a:pt x="6076" y="2121"/>
                  <a:pt x="5963" y="2287"/>
                </a:cubicBezTo>
                <a:cubicBezTo>
                  <a:pt x="5552" y="2889"/>
                  <a:pt x="5811" y="3663"/>
                  <a:pt x="6500" y="3884"/>
                </a:cubicBezTo>
                <a:cubicBezTo>
                  <a:pt x="6688" y="3945"/>
                  <a:pt x="6750" y="4105"/>
                  <a:pt x="6750" y="4515"/>
                </a:cubicBezTo>
                <a:cubicBezTo>
                  <a:pt x="6750" y="4815"/>
                  <a:pt x="6755" y="5100"/>
                  <a:pt x="6760" y="5149"/>
                </a:cubicBezTo>
                <a:cubicBezTo>
                  <a:pt x="6766" y="5199"/>
                  <a:pt x="6646" y="5309"/>
                  <a:pt x="6495" y="5393"/>
                </a:cubicBezTo>
                <a:cubicBezTo>
                  <a:pt x="6263" y="5522"/>
                  <a:pt x="6164" y="5506"/>
                  <a:pt x="5853" y="5301"/>
                </a:cubicBezTo>
                <a:cubicBezTo>
                  <a:pt x="5644" y="5163"/>
                  <a:pt x="5268" y="5061"/>
                  <a:pt x="4985" y="5061"/>
                </a:cubicBezTo>
                <a:cubicBezTo>
                  <a:pt x="4448" y="5061"/>
                  <a:pt x="3524" y="4781"/>
                  <a:pt x="3371" y="4574"/>
                </a:cubicBezTo>
                <a:cubicBezTo>
                  <a:pt x="2995" y="4063"/>
                  <a:pt x="1140" y="3599"/>
                  <a:pt x="1140" y="4014"/>
                </a:cubicBezTo>
                <a:cubicBezTo>
                  <a:pt x="1140" y="4102"/>
                  <a:pt x="982" y="4300"/>
                  <a:pt x="784" y="4456"/>
                </a:cubicBezTo>
                <a:cubicBezTo>
                  <a:pt x="586" y="4612"/>
                  <a:pt x="423" y="4805"/>
                  <a:pt x="423" y="4885"/>
                </a:cubicBezTo>
                <a:cubicBezTo>
                  <a:pt x="423" y="4964"/>
                  <a:pt x="319" y="5103"/>
                  <a:pt x="192" y="5191"/>
                </a:cubicBezTo>
                <a:cubicBezTo>
                  <a:pt x="12" y="5317"/>
                  <a:pt x="-28" y="5523"/>
                  <a:pt x="17" y="6141"/>
                </a:cubicBezTo>
                <a:cubicBezTo>
                  <a:pt x="88" y="7134"/>
                  <a:pt x="366" y="7615"/>
                  <a:pt x="944" y="7772"/>
                </a:cubicBezTo>
                <a:cubicBezTo>
                  <a:pt x="1597" y="7950"/>
                  <a:pt x="1891" y="8199"/>
                  <a:pt x="1802" y="8487"/>
                </a:cubicBezTo>
                <a:cubicBezTo>
                  <a:pt x="1688" y="8852"/>
                  <a:pt x="2004" y="9606"/>
                  <a:pt x="2408" y="9946"/>
                </a:cubicBezTo>
                <a:cubicBezTo>
                  <a:pt x="2705" y="10194"/>
                  <a:pt x="2723" y="10255"/>
                  <a:pt x="2534" y="10315"/>
                </a:cubicBezTo>
                <a:cubicBezTo>
                  <a:pt x="2410" y="10355"/>
                  <a:pt x="1953" y="10299"/>
                  <a:pt x="1521" y="10194"/>
                </a:cubicBezTo>
                <a:cubicBezTo>
                  <a:pt x="1089" y="10088"/>
                  <a:pt x="701" y="10004"/>
                  <a:pt x="653" y="10004"/>
                </a:cubicBezTo>
                <a:cubicBezTo>
                  <a:pt x="606" y="10004"/>
                  <a:pt x="568" y="10704"/>
                  <a:pt x="568" y="11560"/>
                </a:cubicBezTo>
                <a:cubicBezTo>
                  <a:pt x="568" y="12831"/>
                  <a:pt x="607" y="13125"/>
                  <a:pt x="784" y="13182"/>
                </a:cubicBezTo>
                <a:cubicBezTo>
                  <a:pt x="1090" y="13281"/>
                  <a:pt x="1090" y="14563"/>
                  <a:pt x="784" y="14662"/>
                </a:cubicBezTo>
                <a:cubicBezTo>
                  <a:pt x="608" y="14718"/>
                  <a:pt x="568" y="15010"/>
                  <a:pt x="568" y="16230"/>
                </a:cubicBezTo>
                <a:cubicBezTo>
                  <a:pt x="568" y="17989"/>
                  <a:pt x="313" y="17779"/>
                  <a:pt x="3035" y="18264"/>
                </a:cubicBezTo>
                <a:cubicBezTo>
                  <a:pt x="4013" y="18439"/>
                  <a:pt x="4907" y="18624"/>
                  <a:pt x="5026" y="18676"/>
                </a:cubicBezTo>
                <a:cubicBezTo>
                  <a:pt x="5192" y="18750"/>
                  <a:pt x="5250" y="19064"/>
                  <a:pt x="5281" y="20046"/>
                </a:cubicBezTo>
                <a:lnTo>
                  <a:pt x="5321" y="21316"/>
                </a:lnTo>
                <a:lnTo>
                  <a:pt x="7006" y="21396"/>
                </a:lnTo>
                <a:cubicBezTo>
                  <a:pt x="7933" y="21439"/>
                  <a:pt x="8793" y="21495"/>
                  <a:pt x="8911" y="21522"/>
                </a:cubicBezTo>
                <a:cubicBezTo>
                  <a:pt x="9197" y="21586"/>
                  <a:pt x="14003" y="21484"/>
                  <a:pt x="15420" y="21383"/>
                </a:cubicBezTo>
                <a:lnTo>
                  <a:pt x="16533" y="21307"/>
                </a:lnTo>
                <a:lnTo>
                  <a:pt x="16533" y="20063"/>
                </a:lnTo>
                <a:cubicBezTo>
                  <a:pt x="16533" y="19278"/>
                  <a:pt x="16592" y="18792"/>
                  <a:pt x="16693" y="18739"/>
                </a:cubicBezTo>
                <a:cubicBezTo>
                  <a:pt x="16782" y="18693"/>
                  <a:pt x="17572" y="18529"/>
                  <a:pt x="18448" y="18373"/>
                </a:cubicBezTo>
                <a:cubicBezTo>
                  <a:pt x="20015" y="18095"/>
                  <a:pt x="20055" y="18078"/>
                  <a:pt x="20805" y="17457"/>
                </a:cubicBezTo>
                <a:lnTo>
                  <a:pt x="21572" y="16827"/>
                </a:lnTo>
                <a:lnTo>
                  <a:pt x="21572" y="14036"/>
                </a:lnTo>
                <a:lnTo>
                  <a:pt x="21572" y="11240"/>
                </a:lnTo>
                <a:lnTo>
                  <a:pt x="20539" y="10858"/>
                </a:lnTo>
                <a:cubicBezTo>
                  <a:pt x="19848" y="10599"/>
                  <a:pt x="19343" y="10484"/>
                  <a:pt x="18995" y="10509"/>
                </a:cubicBezTo>
                <a:cubicBezTo>
                  <a:pt x="18547" y="10541"/>
                  <a:pt x="18484" y="10515"/>
                  <a:pt x="18518" y="10307"/>
                </a:cubicBezTo>
                <a:cubicBezTo>
                  <a:pt x="18702" y="9183"/>
                  <a:pt x="18321" y="7006"/>
                  <a:pt x="17821" y="6318"/>
                </a:cubicBezTo>
                <a:cubicBezTo>
                  <a:pt x="17572" y="5975"/>
                  <a:pt x="17109" y="4175"/>
                  <a:pt x="17109" y="3544"/>
                </a:cubicBezTo>
                <a:cubicBezTo>
                  <a:pt x="17109" y="3390"/>
                  <a:pt x="17217" y="3211"/>
                  <a:pt x="17350" y="3149"/>
                </a:cubicBezTo>
                <a:cubicBezTo>
                  <a:pt x="17543" y="3058"/>
                  <a:pt x="17421" y="2992"/>
                  <a:pt x="16759" y="2816"/>
                </a:cubicBezTo>
                <a:lnTo>
                  <a:pt x="15926" y="2594"/>
                </a:lnTo>
                <a:lnTo>
                  <a:pt x="14612" y="2985"/>
                </a:lnTo>
                <a:cubicBezTo>
                  <a:pt x="13889" y="3198"/>
                  <a:pt x="13220" y="3372"/>
                  <a:pt x="13123" y="3371"/>
                </a:cubicBezTo>
                <a:cubicBezTo>
                  <a:pt x="12938" y="3371"/>
                  <a:pt x="12316" y="2336"/>
                  <a:pt x="12161" y="1770"/>
                </a:cubicBezTo>
                <a:cubicBezTo>
                  <a:pt x="11991" y="1153"/>
                  <a:pt x="11229" y="266"/>
                  <a:pt x="10752" y="126"/>
                </a:cubicBezTo>
                <a:cubicBezTo>
                  <a:pt x="10411" y="27"/>
                  <a:pt x="10041" y="-14"/>
                  <a:pt x="9689" y="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2" name="Shape 1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Attacker’s Methodology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1034459" y="1138554"/>
            <a:ext cx="1503658" cy="870591"/>
            <a:chOff x="0" y="0"/>
            <a:chExt cx="1503657" cy="870589"/>
          </a:xfrm>
        </p:grpSpPr>
        <p:sp>
          <p:nvSpPr>
            <p:cNvPr id="168" name="Shape 168"/>
            <p:cNvSpPr/>
            <p:nvPr/>
          </p:nvSpPr>
          <p:spPr>
            <a:xfrm>
              <a:off x="63500" y="50800"/>
              <a:ext cx="1376658" cy="667390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Discovery</a:t>
              </a:r>
            </a:p>
          </p:txBody>
        </p:sp>
        <p:pic>
          <p:nvPicPr>
            <p:cNvPr id="16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03658" cy="870590"/>
            </a:xfrm>
            <a:prstGeom prst="rect">
              <a:avLst/>
            </a:prstGeom>
            <a:effectLst/>
          </p:spPr>
        </p:pic>
      </p:grpSp>
      <p:grpSp>
        <p:nvGrpSpPr>
          <p:cNvPr id="172" name="Group 172"/>
          <p:cNvGrpSpPr/>
          <p:nvPr/>
        </p:nvGrpSpPr>
        <p:grpSpPr>
          <a:xfrm>
            <a:off x="2489090" y="1988811"/>
            <a:ext cx="1780324" cy="870591"/>
            <a:chOff x="0" y="0"/>
            <a:chExt cx="1780323" cy="870589"/>
          </a:xfrm>
        </p:grpSpPr>
        <p:sp>
          <p:nvSpPr>
            <p:cNvPr id="171" name="Shape 171"/>
            <p:cNvSpPr/>
            <p:nvPr/>
          </p:nvSpPr>
          <p:spPr>
            <a:xfrm>
              <a:off x="63500" y="50800"/>
              <a:ext cx="1653324" cy="667390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Enumeration</a:t>
              </a:r>
            </a:p>
          </p:txBody>
        </p:sp>
        <p:pic>
          <p:nvPicPr>
            <p:cNvPr id="170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0324" cy="870590"/>
            </a:xfrm>
            <a:prstGeom prst="rect">
              <a:avLst/>
            </a:prstGeom>
            <a:effectLst/>
          </p:spPr>
        </p:pic>
      </p:grpSp>
      <p:grpSp>
        <p:nvGrpSpPr>
          <p:cNvPr id="175" name="Group 175"/>
          <p:cNvGrpSpPr/>
          <p:nvPr/>
        </p:nvGrpSpPr>
        <p:grpSpPr>
          <a:xfrm>
            <a:off x="4200299" y="2857579"/>
            <a:ext cx="1890531" cy="789966"/>
            <a:chOff x="0" y="0"/>
            <a:chExt cx="1890530" cy="789965"/>
          </a:xfrm>
        </p:grpSpPr>
        <p:sp>
          <p:nvSpPr>
            <p:cNvPr id="174" name="Shape 174"/>
            <p:cNvSpPr/>
            <p:nvPr/>
          </p:nvSpPr>
          <p:spPr>
            <a:xfrm>
              <a:off x="63500" y="50800"/>
              <a:ext cx="1763531" cy="58676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Scanning</a:t>
              </a:r>
            </a:p>
          </p:txBody>
        </p:sp>
        <p:pic>
          <p:nvPicPr>
            <p:cNvPr id="17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890531" cy="789966"/>
            </a:xfrm>
            <a:prstGeom prst="rect">
              <a:avLst/>
            </a:prstGeom>
            <a:effectLst/>
          </p:spPr>
        </p:pic>
      </p:grpSp>
      <p:grpSp>
        <p:nvGrpSpPr>
          <p:cNvPr id="178" name="Group 178"/>
          <p:cNvGrpSpPr/>
          <p:nvPr/>
        </p:nvGrpSpPr>
        <p:grpSpPr>
          <a:xfrm>
            <a:off x="6034364" y="3656143"/>
            <a:ext cx="1728289" cy="755516"/>
            <a:chOff x="0" y="0"/>
            <a:chExt cx="1728287" cy="755515"/>
          </a:xfrm>
        </p:grpSpPr>
        <p:sp>
          <p:nvSpPr>
            <p:cNvPr id="177" name="Shape 177"/>
            <p:cNvSpPr/>
            <p:nvPr/>
          </p:nvSpPr>
          <p:spPr>
            <a:xfrm>
              <a:off x="63500" y="50800"/>
              <a:ext cx="1601288" cy="55231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Exploitation</a:t>
              </a:r>
            </a:p>
          </p:txBody>
        </p:sp>
        <p:pic>
          <p:nvPicPr>
            <p:cNvPr id="176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728288" cy="755516"/>
            </a:xfrm>
            <a:prstGeom prst="rect">
              <a:avLst/>
            </a:prstGeom>
            <a:effectLst/>
          </p:spPr>
        </p:pic>
      </p:grpSp>
      <p:sp>
        <p:nvSpPr>
          <p:cNvPr id="179" name="Shape 179"/>
          <p:cNvSpPr/>
          <p:nvPr/>
        </p:nvSpPr>
        <p:spPr>
          <a:xfrm>
            <a:off x="5501135" y="3620162"/>
            <a:ext cx="483891" cy="395569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3679593" y="2805677"/>
            <a:ext cx="483891" cy="395569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1933819" y="1959488"/>
            <a:ext cx="483891" cy="395569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2536693" y="1332331"/>
            <a:ext cx="21673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Host hide and seek</a:t>
            </a:r>
          </a:p>
        </p:txBody>
      </p:sp>
      <p:sp>
        <p:nvSpPr>
          <p:cNvPr id="187" name="Shape 187"/>
          <p:cNvSpPr/>
          <p:nvPr/>
        </p:nvSpPr>
        <p:spPr>
          <a:xfrm>
            <a:off x="2601709" y="950855"/>
            <a:ext cx="4388079" cy="1989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30" fill="norm" stroke="1" extrusionOk="0">
                <a:moveTo>
                  <a:pt x="0" y="1437"/>
                </a:moveTo>
                <a:cubicBezTo>
                  <a:pt x="12597" y="-2970"/>
                  <a:pt x="19797" y="2761"/>
                  <a:pt x="21600" y="18630"/>
                </a:cubicBezTo>
              </a:path>
            </a:pathLst>
          </a:custGeom>
          <a:ln w="12700">
            <a:solidFill>
              <a:srgbClr val="AB1802"/>
            </a:solidFill>
            <a:custDash>
              <a:ds d="200000" sp="200000"/>
            </a:custDash>
            <a:miter lim="400000"/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>
            <a:off x="4340794" y="2025671"/>
            <a:ext cx="216737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Reviewing ports and services + versions</a:t>
            </a:r>
          </a:p>
        </p:txBody>
      </p:sp>
      <p:sp>
        <p:nvSpPr>
          <p:cNvPr id="185" name="Shape 185"/>
          <p:cNvSpPr/>
          <p:nvPr/>
        </p:nvSpPr>
        <p:spPr>
          <a:xfrm>
            <a:off x="6216682" y="2940141"/>
            <a:ext cx="16533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ZAP, Nessus, Burp, dirb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 to SDLC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891584" y="1139810"/>
            <a:ext cx="1703969" cy="870591"/>
            <a:chOff x="0" y="0"/>
            <a:chExt cx="1703967" cy="870589"/>
          </a:xfrm>
        </p:grpSpPr>
        <p:sp>
          <p:nvSpPr>
            <p:cNvPr id="193" name="Shape 193"/>
            <p:cNvSpPr/>
            <p:nvPr/>
          </p:nvSpPr>
          <p:spPr>
            <a:xfrm>
              <a:off x="63500" y="50800"/>
              <a:ext cx="1576968" cy="667390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Requirements</a:t>
              </a:r>
            </a:p>
          </p:txBody>
        </p:sp>
        <p:pic>
          <p:nvPicPr>
            <p:cNvPr id="19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03968" cy="870590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2346215" y="1990067"/>
            <a:ext cx="1780324" cy="870590"/>
            <a:chOff x="0" y="0"/>
            <a:chExt cx="1780323" cy="870589"/>
          </a:xfrm>
        </p:grpSpPr>
        <p:sp>
          <p:nvSpPr>
            <p:cNvPr id="196" name="Shape 196"/>
            <p:cNvSpPr/>
            <p:nvPr/>
          </p:nvSpPr>
          <p:spPr>
            <a:xfrm>
              <a:off x="63500" y="50800"/>
              <a:ext cx="1653324" cy="667390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Design &amp; Development </a:t>
              </a:r>
            </a:p>
          </p:txBody>
        </p:sp>
        <p:pic>
          <p:nvPicPr>
            <p:cNvPr id="19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80324" cy="870590"/>
            </a:xfrm>
            <a:prstGeom prst="rect">
              <a:avLst/>
            </a:prstGeom>
            <a:effectLst/>
          </p:spPr>
        </p:pic>
      </p:grpSp>
      <p:grpSp>
        <p:nvGrpSpPr>
          <p:cNvPr id="200" name="Group 200"/>
          <p:cNvGrpSpPr/>
          <p:nvPr/>
        </p:nvGrpSpPr>
        <p:grpSpPr>
          <a:xfrm>
            <a:off x="4057424" y="2858834"/>
            <a:ext cx="1890531" cy="789967"/>
            <a:chOff x="0" y="0"/>
            <a:chExt cx="1890530" cy="789965"/>
          </a:xfrm>
        </p:grpSpPr>
        <p:sp>
          <p:nvSpPr>
            <p:cNvPr id="199" name="Shape 199"/>
            <p:cNvSpPr/>
            <p:nvPr/>
          </p:nvSpPr>
          <p:spPr>
            <a:xfrm>
              <a:off x="63500" y="50800"/>
              <a:ext cx="1763531" cy="58676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Testing</a:t>
              </a:r>
            </a:p>
          </p:txBody>
        </p:sp>
        <p:pic>
          <p:nvPicPr>
            <p:cNvPr id="198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890531" cy="789966"/>
            </a:xfrm>
            <a:prstGeom prst="rect">
              <a:avLst/>
            </a:prstGeom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5891490" y="3657399"/>
            <a:ext cx="1967529" cy="755516"/>
            <a:chOff x="0" y="0"/>
            <a:chExt cx="1967528" cy="755515"/>
          </a:xfrm>
        </p:grpSpPr>
        <p:sp>
          <p:nvSpPr>
            <p:cNvPr id="202" name="Shape 202"/>
            <p:cNvSpPr/>
            <p:nvPr/>
          </p:nvSpPr>
          <p:spPr>
            <a:xfrm>
              <a:off x="63500" y="50800"/>
              <a:ext cx="1840529" cy="552316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Implementation</a:t>
              </a:r>
            </a:p>
          </p:txBody>
        </p:sp>
        <p:pic>
          <p:nvPicPr>
            <p:cNvPr id="201" name="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967529" cy="755516"/>
            </a:xfrm>
            <a:prstGeom prst="rect">
              <a:avLst/>
            </a:prstGeom>
            <a:effectLst/>
          </p:spPr>
        </p:pic>
      </p:grpSp>
      <p:sp>
        <p:nvSpPr>
          <p:cNvPr id="204" name="Shape 204"/>
          <p:cNvSpPr/>
          <p:nvPr/>
        </p:nvSpPr>
        <p:spPr>
          <a:xfrm>
            <a:off x="5358260" y="3621417"/>
            <a:ext cx="483891" cy="395570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3536718" y="2806932"/>
            <a:ext cx="483891" cy="395570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1790944" y="1960743"/>
            <a:ext cx="483891" cy="395570"/>
          </a:xfrm>
          <a:prstGeom prst="line">
            <a:avLst/>
          </a:prstGeom>
          <a:ln w="25400">
            <a:solidFill>
              <a:schemeClr val="accent2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ctr" defTabSz="309562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656186" y="1129335"/>
            <a:ext cx="313940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Like Discovery - discovering the requirements</a:t>
            </a:r>
          </a:p>
        </p:txBody>
      </p:sp>
      <p:sp>
        <p:nvSpPr>
          <p:cNvPr id="212" name="Shape 212"/>
          <p:cNvSpPr/>
          <p:nvPr/>
        </p:nvSpPr>
        <p:spPr>
          <a:xfrm>
            <a:off x="2458834" y="940099"/>
            <a:ext cx="4503274" cy="197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541" fill="norm" stroke="1" extrusionOk="0">
                <a:moveTo>
                  <a:pt x="0" y="1552"/>
                </a:moveTo>
                <a:cubicBezTo>
                  <a:pt x="12426" y="-3059"/>
                  <a:pt x="19626" y="2604"/>
                  <a:pt x="21600" y="18541"/>
                </a:cubicBezTo>
              </a:path>
            </a:pathLst>
          </a:custGeom>
          <a:ln w="12700">
            <a:solidFill>
              <a:srgbClr val="AB1802"/>
            </a:solidFill>
            <a:custDash>
              <a:ds d="200000" sp="200000"/>
            </a:custDash>
            <a:miter lim="400000"/>
            <a:head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>
            <a:off x="4197919" y="2026926"/>
            <a:ext cx="237689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Like Enumeration - reviewing the options</a:t>
            </a:r>
          </a:p>
        </p:txBody>
      </p:sp>
      <p:sp>
        <p:nvSpPr>
          <p:cNvPr id="210" name="Shape 210"/>
          <p:cNvSpPr/>
          <p:nvPr/>
        </p:nvSpPr>
        <p:spPr>
          <a:xfrm>
            <a:off x="5996942" y="2916036"/>
            <a:ext cx="205336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Like Scanning - testing the results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Attacker’s Toolbox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Kali Linux’s suite of tools</a:t>
            </a:r>
          </a:p>
          <a:p>
            <a:pPr/>
            <a:r>
              <a:t>Vulnerability Scanners (OpenVAS, Nessus, NexPose)</a:t>
            </a:r>
          </a:p>
          <a:p>
            <a:pPr/>
            <a:r>
              <a:t>Proxies (Burp, ZAP)</a:t>
            </a:r>
          </a:p>
          <a:p>
            <a:pPr/>
            <a:r>
              <a:t>Scanners (nmap, sqlmap)</a:t>
            </a:r>
          </a:p>
          <a:p>
            <a:pPr/>
            <a:r>
              <a:t>Recon tools (Google, Shodan)</a:t>
            </a:r>
          </a:p>
          <a:p>
            <a:pPr/>
            <a:r>
              <a:t>And much more</a:t>
            </a:r>
          </a:p>
        </p:txBody>
      </p:sp>
      <p:pic>
        <p:nvPicPr>
          <p:cNvPr id="21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2570" y="1865876"/>
            <a:ext cx="3833681" cy="30916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Discovering Passive OSINT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big reason why we cannot rely on obscurity for security.</a:t>
            </a:r>
          </a:p>
          <a:p>
            <a:pPr/>
            <a:r>
              <a:t>OSINT tools can enable attackers to stumble into opportunities, and it’s easier when they have a target to narrow it down.</a:t>
            </a:r>
          </a:p>
          <a:p>
            <a:pPr/>
          </a:p>
          <a:p>
            <a:pPr/>
            <a:r>
              <a:t>Let’s take a look at some passive intelligence gathering…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8422" y="1296601"/>
            <a:ext cx="3067155" cy="3298187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Introducing SHODAN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</a:t>
            </a:r>
            <a:r>
              <a:rPr b="1"/>
              <a:t>S</a:t>
            </a:r>
            <a:r>
              <a:t>entient </a:t>
            </a:r>
            <a:r>
              <a:rPr b="1"/>
              <a:t>H</a:t>
            </a:r>
            <a:r>
              <a:t>yper </a:t>
            </a:r>
            <a:r>
              <a:rPr b="1"/>
              <a:t>O</a:t>
            </a:r>
            <a:r>
              <a:t>ptimized </a:t>
            </a:r>
            <a:r>
              <a:rPr b="1"/>
              <a:t>D</a:t>
            </a:r>
            <a:r>
              <a:t>ata </a:t>
            </a:r>
            <a:r>
              <a:rPr b="1"/>
              <a:t>A</a:t>
            </a:r>
            <a:r>
              <a:t>ccess </a:t>
            </a:r>
            <a:r>
              <a:rPr b="1"/>
              <a:t>N</a:t>
            </a:r>
            <a:r>
              <a:t>etwork!</a:t>
            </a:r>
          </a:p>
        </p:txBody>
      </p:sp>
      <p:sp>
        <p:nvSpPr>
          <p:cNvPr id="230" name="Shape 230"/>
          <p:cNvSpPr/>
          <p:nvPr/>
        </p:nvSpPr>
        <p:spPr>
          <a:xfrm rot="20718560">
            <a:off x="1601411" y="2379979"/>
            <a:ext cx="5954936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B41700"/>
            </a:solidFill>
            <a:bevel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Scratch that - It’s not that SHODAN from System Shock…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